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38.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33.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9" r:id="rId1"/>
    <p:sldMasterId id="2147483689" r:id="rId2"/>
  </p:sldMasterIdLst>
  <p:notesMasterIdLst>
    <p:notesMasterId r:id="rId58"/>
  </p:notesMasterIdLst>
  <p:handoutMasterIdLst>
    <p:handoutMasterId r:id="rId59"/>
  </p:handoutMasterIdLst>
  <p:sldIdLst>
    <p:sldId id="831" r:id="rId3"/>
    <p:sldId id="904" r:id="rId4"/>
    <p:sldId id="905" r:id="rId5"/>
    <p:sldId id="948" r:id="rId6"/>
    <p:sldId id="906" r:id="rId7"/>
    <p:sldId id="966" r:id="rId8"/>
    <p:sldId id="956" r:id="rId9"/>
    <p:sldId id="907" r:id="rId10"/>
    <p:sldId id="908" r:id="rId11"/>
    <p:sldId id="909" r:id="rId12"/>
    <p:sldId id="967" r:id="rId13"/>
    <p:sldId id="256" r:id="rId14"/>
    <p:sldId id="957" r:id="rId15"/>
    <p:sldId id="953" r:id="rId16"/>
    <p:sldId id="954" r:id="rId17"/>
    <p:sldId id="917" r:id="rId18"/>
    <p:sldId id="918" r:id="rId19"/>
    <p:sldId id="890" r:id="rId20"/>
    <p:sldId id="959" r:id="rId21"/>
    <p:sldId id="960" r:id="rId22"/>
    <p:sldId id="921" r:id="rId23"/>
    <p:sldId id="945" r:id="rId24"/>
    <p:sldId id="961" r:id="rId25"/>
    <p:sldId id="919" r:id="rId26"/>
    <p:sldId id="920" r:id="rId27"/>
    <p:sldId id="856" r:id="rId28"/>
    <p:sldId id="891" r:id="rId29"/>
    <p:sldId id="922" r:id="rId30"/>
    <p:sldId id="929" r:id="rId31"/>
    <p:sldId id="923" r:id="rId32"/>
    <p:sldId id="930" r:id="rId33"/>
    <p:sldId id="827" r:id="rId34"/>
    <p:sldId id="932" r:id="rId35"/>
    <p:sldId id="944" r:id="rId36"/>
    <p:sldId id="943" r:id="rId37"/>
    <p:sldId id="859" r:id="rId38"/>
    <p:sldId id="928" r:id="rId39"/>
    <p:sldId id="924" r:id="rId40"/>
    <p:sldId id="864" r:id="rId41"/>
    <p:sldId id="869" r:id="rId42"/>
    <p:sldId id="933" r:id="rId43"/>
    <p:sldId id="938" r:id="rId44"/>
    <p:sldId id="939" r:id="rId45"/>
    <p:sldId id="886" r:id="rId46"/>
    <p:sldId id="934" r:id="rId47"/>
    <p:sldId id="927" r:id="rId48"/>
    <p:sldId id="935" r:id="rId49"/>
    <p:sldId id="888" r:id="rId50"/>
    <p:sldId id="963" r:id="rId51"/>
    <p:sldId id="962" r:id="rId52"/>
    <p:sldId id="968" r:id="rId53"/>
    <p:sldId id="598" r:id="rId54"/>
    <p:sldId id="969" r:id="rId55"/>
    <p:sldId id="894" r:id="rId56"/>
    <p:sldId id="951" r:id="rId57"/>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DFD6"/>
    <a:srgbClr val="394820"/>
    <a:srgbClr val="252B14"/>
    <a:srgbClr val="142002"/>
    <a:srgbClr val="6B644B"/>
    <a:srgbClr val="FEFEFE"/>
    <a:srgbClr val="F9F9F9"/>
    <a:srgbClr val="FAFAFA"/>
    <a:srgbClr val="FFCC04"/>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1528" y="48"/>
      </p:cViewPr>
      <p:guideLst/>
    </p:cSldViewPr>
  </p:slideViewPr>
  <p:notesTextViewPr>
    <p:cViewPr>
      <p:scale>
        <a:sx n="3" d="2"/>
        <a:sy n="3" d="2"/>
      </p:scale>
      <p:origin x="0" y="0"/>
    </p:cViewPr>
  </p:notesTextViewPr>
  <p:sorterViewPr>
    <p:cViewPr>
      <p:scale>
        <a:sx n="125" d="100"/>
        <a:sy n="125" d="100"/>
      </p:scale>
      <p:origin x="0" y="-40312"/>
    </p:cViewPr>
  </p:sorterViewPr>
  <p:notesViewPr>
    <p:cSldViewPr snapToGrid="0">
      <p:cViewPr varScale="1">
        <p:scale>
          <a:sx n="43" d="100"/>
          <a:sy n="43" d="100"/>
        </p:scale>
        <p:origin x="2744" y="5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theme" Target="theme/theme1.xml"/><Relationship Id="rId68" Type="http://schemas.openxmlformats.org/officeDocument/2006/relationships/customXml" Target="../customXml/item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66" Type="http://schemas.openxmlformats.org/officeDocument/2006/relationships/customXml" Target="../customXml/item1.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69" Type="http://schemas.openxmlformats.org/officeDocument/2006/relationships/customXml" Target="../customXml/item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 Id="rId67" Type="http://schemas.openxmlformats.org/officeDocument/2006/relationships/customXml" Target="../customXml/item2.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commentAuthors" Target="commentAuthors.xml"/><Relationship Id="rId65"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5747" tIns="47873" rIns="95747" bIns="47873"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1727"/>
          </a:xfrm>
          <a:prstGeom prst="rect">
            <a:avLst/>
          </a:prstGeom>
        </p:spPr>
        <p:txBody>
          <a:bodyPr vert="horz" lIns="95747" tIns="47873" rIns="95747" bIns="47873" rtlCol="0"/>
          <a:lstStyle>
            <a:lvl1pPr algn="r">
              <a:defRPr sz="1300"/>
            </a:lvl1pPr>
          </a:lstStyle>
          <a:p>
            <a:fld id="{F3A98452-0FD8-4683-B254-F8840CA1FFC3}" type="datetimeFigureOut">
              <a:rPr lang="en-US" smtClean="0"/>
              <a:t>9/18/2023</a:t>
            </a:fld>
            <a:endParaRPr lang="en-US" dirty="0"/>
          </a:p>
        </p:txBody>
      </p:sp>
      <p:sp>
        <p:nvSpPr>
          <p:cNvPr id="4" name="Footer Placeholder 3"/>
          <p:cNvSpPr>
            <a:spLocks noGrp="1"/>
          </p:cNvSpPr>
          <p:nvPr>
            <p:ph type="ftr" sz="quarter" idx="2"/>
          </p:nvPr>
        </p:nvSpPr>
        <p:spPr>
          <a:xfrm>
            <a:off x="0" y="9119475"/>
            <a:ext cx="3169920" cy="481726"/>
          </a:xfrm>
          <a:prstGeom prst="rect">
            <a:avLst/>
          </a:prstGeom>
        </p:spPr>
        <p:txBody>
          <a:bodyPr vert="horz" lIns="95747" tIns="47873" rIns="95747" bIns="47873"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5747" tIns="47873" rIns="95747" bIns="47873" rtlCol="0" anchor="b"/>
          <a:lstStyle>
            <a:lvl1pPr algn="r">
              <a:defRPr sz="1300"/>
            </a:lvl1pPr>
          </a:lstStyle>
          <a:p>
            <a:fld id="{8712BA36-7910-4320-8891-DD93F2C27449}" type="slidenum">
              <a:rPr lang="en-US" smtClean="0"/>
              <a:t>‹#›</a:t>
            </a:fld>
            <a:endParaRPr lang="en-US" dirty="0"/>
          </a:p>
        </p:txBody>
      </p:sp>
    </p:spTree>
    <p:extLst>
      <p:ext uri="{BB962C8B-B14F-4D97-AF65-F5344CB8AC3E}">
        <p14:creationId xmlns:p14="http://schemas.microsoft.com/office/powerpoint/2010/main" val="4074171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22263" y="352425"/>
            <a:ext cx="3927475" cy="2946400"/>
          </a:xfrm>
          <a:prstGeom prst="rect">
            <a:avLst/>
          </a:prstGeom>
          <a:noFill/>
          <a:ln w="12700">
            <a:solidFill>
              <a:prstClr val="black"/>
            </a:solidFill>
          </a:ln>
        </p:spPr>
        <p:txBody>
          <a:bodyPr vert="horz" lIns="95747" tIns="47873" rIns="95747" bIns="47873" rtlCol="0" anchor="ctr"/>
          <a:lstStyle/>
          <a:p>
            <a:endParaRPr lang="en-US" dirty="0"/>
          </a:p>
        </p:txBody>
      </p:sp>
    </p:spTree>
    <p:extLst>
      <p:ext uri="{BB962C8B-B14F-4D97-AF65-F5344CB8AC3E}">
        <p14:creationId xmlns:p14="http://schemas.microsoft.com/office/powerpoint/2010/main" val="1904773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mailto:johneric.m.novosel-lingat.mil@health.mil"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image" Target="../media/image26.png"/></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220" name="Rectangle 7"/>
          <p:cNvSpPr>
            <a:spLocks noChangeArrowheads="1"/>
          </p:cNvSpPr>
          <p:nvPr/>
        </p:nvSpPr>
        <p:spPr bwMode="auto">
          <a:xfrm>
            <a:off x="1812650" y="309493"/>
            <a:ext cx="3788118" cy="583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559" tIns="45780" rIns="91559" bIns="45780">
            <a:spAutoFit/>
          </a:bodyPr>
          <a:lstStyle>
            <a:lvl1pPr>
              <a:lnSpc>
                <a:spcPts val="1200"/>
              </a:lnSpc>
              <a:spcBef>
                <a:spcPct val="30000"/>
              </a:spcBef>
              <a:buFont typeface="Calibri" panose="020F0502020204030204" pitchFamily="34" charset="0"/>
              <a:buAutoNum type="arabicPeriod"/>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742950" indent="-28575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1430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16002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0574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46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6pPr>
            <a:lvl7pPr marL="29718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7pPr>
            <a:lvl8pPr marL="34290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8pPr>
            <a:lvl9pPr marL="38862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9pPr>
          </a:lstStyle>
          <a:p>
            <a:pPr algn="ctr" fontAlgn="base">
              <a:lnSpc>
                <a:spcPct val="100000"/>
              </a:lnSpc>
              <a:spcBef>
                <a:spcPct val="0"/>
              </a:spcBef>
              <a:spcAft>
                <a:spcPct val="0"/>
              </a:spcAft>
              <a:buFontTx/>
              <a:buNone/>
            </a:pPr>
            <a:r>
              <a:rPr lang="en-US" altLang="en-US" sz="3200" b="1" dirty="0">
                <a:solidFill>
                  <a:srgbClr val="E6B123"/>
                </a:solidFill>
                <a:latin typeface="Franklin Gothic Medium" panose="020B0603020102020204" pitchFamily="34" charset="0"/>
                <a:ea typeface="ＭＳ Ｐゴシック" panose="020B0600070205080204" pitchFamily="34" charset="-128"/>
              </a:rPr>
              <a:t>INSTRUCTOR GUIDE</a:t>
            </a:r>
            <a:endParaRPr lang="en-US" altLang="en-US" sz="3200" dirty="0">
              <a:solidFill>
                <a:srgbClr val="E6B123"/>
              </a:solidFill>
              <a:latin typeface="Franklin Gothic Medium" panose="020B0603020102020204" pitchFamily="34" charset="0"/>
              <a:ea typeface="ＭＳ Ｐゴシック" panose="020B0600070205080204" pitchFamily="34" charset="-128"/>
            </a:endParaRPr>
          </a:p>
        </p:txBody>
      </p:sp>
      <p:pic>
        <p:nvPicPr>
          <p:cNvPr id="4" name="Picture 3"/>
          <p:cNvPicPr>
            <a:picLocks noChangeAspect="1"/>
          </p:cNvPicPr>
          <p:nvPr/>
        </p:nvPicPr>
        <p:blipFill>
          <a:blip r:embed="rId4"/>
          <a:stretch>
            <a:fillRect/>
          </a:stretch>
        </p:blipFill>
        <p:spPr>
          <a:xfrm>
            <a:off x="6022860" y="125525"/>
            <a:ext cx="1125012" cy="1082983"/>
          </a:xfrm>
          <a:prstGeom prst="rect">
            <a:avLst/>
          </a:prstGeom>
        </p:spPr>
      </p:pic>
      <p:sp>
        <p:nvSpPr>
          <p:cNvPr id="5" name="Title 16"/>
          <p:cNvSpPr txBox="1">
            <a:spLocks/>
          </p:cNvSpPr>
          <p:nvPr/>
        </p:nvSpPr>
        <p:spPr>
          <a:xfrm>
            <a:off x="49109" y="3738835"/>
            <a:ext cx="7315199" cy="4067246"/>
          </a:xfrm>
          <a:prstGeom prst="rect">
            <a:avLst/>
          </a:prstGeom>
        </p:spPr>
        <p:txBody>
          <a:bodyPr lIns="91555" tIns="45778" rIns="91555" bIns="45778" anchor="ctr"/>
          <a:lstStyle/>
          <a:p>
            <a:pPr algn="ctr" defTabSz="915554">
              <a:spcBef>
                <a:spcPct val="0"/>
              </a:spcBef>
              <a:spcAft>
                <a:spcPts val="601"/>
              </a:spcAft>
              <a:defRPr/>
            </a:pPr>
            <a:r>
              <a:rPr lang="en-US" altLang="en-US" sz="4400" b="1" i="1" dirty="0">
                <a:solidFill>
                  <a:schemeClr val="accent4">
                    <a:lumMod val="75000"/>
                  </a:schemeClr>
                </a:solidFill>
                <a:latin typeface="Franklin Gothic Medium" charset="0"/>
                <a:ea typeface="Franklin Gothic Medium" charset="0"/>
                <a:cs typeface="Franklin Gothic Medium" charset="0"/>
              </a:rPr>
              <a:t>Ask, Care, Escort</a:t>
            </a:r>
          </a:p>
          <a:p>
            <a:pPr algn="ctr" defTabSz="915554">
              <a:spcBef>
                <a:spcPct val="0"/>
              </a:spcBef>
              <a:spcAft>
                <a:spcPts val="601"/>
              </a:spcAft>
              <a:defRPr/>
            </a:pPr>
            <a:r>
              <a:rPr lang="en-US" altLang="en-US" sz="4400" b="1" i="1" dirty="0">
                <a:solidFill>
                  <a:schemeClr val="accent4">
                    <a:lumMod val="75000"/>
                  </a:schemeClr>
                </a:solidFill>
                <a:latin typeface="Franklin Gothic Medium" charset="0"/>
                <a:ea typeface="Franklin Gothic Medium" charset="0"/>
                <a:cs typeface="Franklin Gothic Medium" charset="0"/>
              </a:rPr>
              <a:t>Suicide Prevention Training</a:t>
            </a:r>
          </a:p>
          <a:p>
            <a:pPr algn="ctr" defTabSz="915554">
              <a:spcBef>
                <a:spcPct val="0"/>
              </a:spcBef>
              <a:spcAft>
                <a:spcPts val="601"/>
              </a:spcAft>
              <a:defRPr/>
            </a:pPr>
            <a:r>
              <a:rPr lang="en-US" altLang="en-US" sz="4400" b="1" i="1" dirty="0">
                <a:solidFill>
                  <a:srgbClr val="FFC422"/>
                </a:solidFill>
                <a:latin typeface="Franklin Gothic Medium" charset="0"/>
                <a:ea typeface="Franklin Gothic Medium" charset="0"/>
                <a:cs typeface="Franklin Gothic Medium" charset="0"/>
              </a:rPr>
              <a:t>Base Module</a:t>
            </a:r>
          </a:p>
          <a:p>
            <a:pPr algn="ctr" defTabSz="915554">
              <a:spcBef>
                <a:spcPct val="0"/>
              </a:spcBef>
              <a:spcAft>
                <a:spcPts val="601"/>
              </a:spcAft>
              <a:defRPr/>
            </a:pPr>
            <a:r>
              <a:rPr lang="en-US" altLang="en-US" sz="4400" b="1" i="1" dirty="0">
                <a:solidFill>
                  <a:srgbClr val="FFC422"/>
                </a:solidFill>
                <a:latin typeface="Franklin Gothic Medium" charset="0"/>
                <a:ea typeface="Franklin Gothic Medium" charset="0"/>
                <a:cs typeface="Franklin Gothic Medium" charset="0"/>
              </a:rPr>
              <a:t>for Circle of Support</a:t>
            </a:r>
            <a:endParaRPr lang="en-US" altLang="en-US" sz="2500" b="1" i="1" dirty="0">
              <a:solidFill>
                <a:srgbClr val="FFC422"/>
              </a:solidFill>
              <a:latin typeface="Franklin Gothic Medium" charset="0"/>
              <a:ea typeface="Franklin Gothic Medium" charset="0"/>
              <a:cs typeface="Franklin Gothic Medium" charset="0"/>
            </a:endParaRPr>
          </a:p>
          <a:p>
            <a:pPr algn="ctr" defTabSz="915554">
              <a:spcBef>
                <a:spcPct val="0"/>
              </a:spcBef>
              <a:spcAft>
                <a:spcPts val="601"/>
              </a:spcAft>
              <a:defRPr/>
            </a:pPr>
            <a:r>
              <a:rPr lang="en-US" altLang="en-US" sz="2500" b="1" i="1" dirty="0">
                <a:solidFill>
                  <a:srgbClr val="FFC422"/>
                </a:solidFill>
                <a:latin typeface="Franklin Gothic Medium" charset="0"/>
                <a:ea typeface="Franklin Gothic Medium" charset="0"/>
                <a:cs typeface="Franklin Gothic Medium" charset="0"/>
              </a:rPr>
              <a:t>ACE Base +1</a:t>
            </a:r>
          </a:p>
          <a:p>
            <a:pPr algn="ctr" defTabSz="915554">
              <a:lnSpc>
                <a:spcPct val="150000"/>
              </a:lnSpc>
              <a:spcBef>
                <a:spcPct val="0"/>
              </a:spcBef>
              <a:defRPr/>
            </a:pPr>
            <a:r>
              <a:rPr lang="en-US" altLang="en-US" sz="1200" dirty="0">
                <a:solidFill>
                  <a:schemeClr val="bg1"/>
                </a:solidFill>
                <a:latin typeface="Franklin Gothic Book" charset="0"/>
                <a:ea typeface="Franklin Gothic Book" charset="0"/>
                <a:cs typeface="Franklin Gothic Book" charset="0"/>
              </a:rPr>
              <a:t>September 2023</a:t>
            </a:r>
          </a:p>
          <a:p>
            <a:pPr algn="ctr" defTabSz="915554">
              <a:lnSpc>
                <a:spcPct val="150000"/>
              </a:lnSpc>
              <a:spcBef>
                <a:spcPct val="0"/>
              </a:spcBef>
              <a:defRPr/>
            </a:pPr>
            <a:r>
              <a:rPr lang="en-US" altLang="en-US" sz="1200" dirty="0">
                <a:solidFill>
                  <a:schemeClr val="bg1"/>
                </a:solidFill>
                <a:latin typeface="Franklin Gothic Book" charset="0"/>
                <a:ea typeface="Franklin Gothic Book" charset="0"/>
                <a:cs typeface="Franklin Gothic Book" charset="0"/>
              </a:rPr>
              <a:t>VERSION 1.3</a:t>
            </a:r>
          </a:p>
        </p:txBody>
      </p:sp>
      <p:pic>
        <p:nvPicPr>
          <p:cNvPr id="2" name="Picture 1">
            <a:extLst>
              <a:ext uri="{FF2B5EF4-FFF2-40B4-BE49-F238E27FC236}">
                <a16:creationId xmlns:a16="http://schemas.microsoft.com/office/drawing/2014/main" id="{49A90AFA-629A-0973-46F2-6483666911E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22860" y="13855"/>
            <a:ext cx="1278485" cy="1246075"/>
          </a:xfrm>
          <a:prstGeom prst="rect">
            <a:avLst/>
          </a:prstGeom>
          <a:solidFill>
            <a:schemeClr val="tx1"/>
          </a:solidFill>
        </p:spPr>
      </p:pic>
      <p:pic>
        <p:nvPicPr>
          <p:cNvPr id="3" name="Picture 2" descr="Logo&#10;&#10;Description automatically generated">
            <a:extLst>
              <a:ext uri="{FF2B5EF4-FFF2-40B4-BE49-F238E27FC236}">
                <a16:creationId xmlns:a16="http://schemas.microsoft.com/office/drawing/2014/main" id="{11597D01-DB74-830D-48B3-3F007F4EFE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705" y="125525"/>
            <a:ext cx="869016" cy="1082983"/>
          </a:xfrm>
          <a:prstGeom prst="rect">
            <a:avLst/>
          </a:prstGeom>
          <a:solidFill>
            <a:schemeClr val="tx1"/>
          </a:solidFill>
        </p:spPr>
      </p:pic>
    </p:spTree>
    <p:extLst>
      <p:ext uri="{BB962C8B-B14F-4D97-AF65-F5344CB8AC3E}">
        <p14:creationId xmlns:p14="http://schemas.microsoft.com/office/powerpoint/2010/main" val="3949543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751689715"/>
              </p:ext>
            </p:extLst>
          </p:nvPr>
        </p:nvGraphicFramePr>
        <p:xfrm>
          <a:off x="591799" y="482152"/>
          <a:ext cx="6428204" cy="1179181"/>
        </p:xfrm>
        <a:graphic>
          <a:graphicData uri="http://schemas.openxmlformats.org/drawingml/2006/table">
            <a:tbl>
              <a:tblPr firstRow="1" bandRow="1">
                <a:tableStyleId>{5C22544A-7EE6-4342-B048-85BDC9FD1C3A}</a:tableStyleId>
              </a:tblPr>
              <a:tblGrid>
                <a:gridCol w="6428204">
                  <a:extLst>
                    <a:ext uri="{9D8B030D-6E8A-4147-A177-3AD203B41FA5}">
                      <a16:colId xmlns:a16="http://schemas.microsoft.com/office/drawing/2014/main" val="20000"/>
                    </a:ext>
                  </a:extLst>
                </a:gridCol>
              </a:tblGrid>
              <a:tr h="1179181">
                <a:tc>
                  <a: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SmartGuide Symbols</a:t>
                      </a:r>
                    </a:p>
                    <a:p>
                      <a:endParaRPr lang="en-US" sz="1100" b="1" kern="1200" dirty="0">
                        <a:solidFill>
                          <a:schemeClr val="tx1"/>
                        </a:solidFill>
                        <a:effectLst/>
                        <a:latin typeface="Arial" panose="020B0604020202020204" pitchFamily="34" charset="0"/>
                        <a:ea typeface="+mn-ea"/>
                        <a:cs typeface="Arial" panose="020B0604020202020204" pitchFamily="34" charset="0"/>
                      </a:endParaRPr>
                    </a:p>
                    <a:p>
                      <a:r>
                        <a:rPr lang="en-US" sz="1100" b="0" kern="1200" dirty="0">
                          <a:solidFill>
                            <a:schemeClr val="tx1"/>
                          </a:solidFill>
                          <a:effectLst/>
                          <a:latin typeface="Arial" panose="020B0604020202020204" pitchFamily="34" charset="0"/>
                          <a:ea typeface="+mn-ea"/>
                          <a:cs typeface="Arial" panose="020B0604020202020204" pitchFamily="34" charset="0"/>
                        </a:rPr>
                        <a:t>The following symbols are used throughout</a:t>
                      </a:r>
                      <a:r>
                        <a:rPr lang="en-US" sz="1100" b="0" kern="1200" baseline="0" dirty="0">
                          <a:solidFill>
                            <a:schemeClr val="tx1"/>
                          </a:solidFill>
                          <a:effectLst/>
                          <a:latin typeface="Arial" panose="020B0604020202020204" pitchFamily="34" charset="0"/>
                          <a:ea typeface="+mn-ea"/>
                          <a:cs typeface="Arial" panose="020B0604020202020204" pitchFamily="34" charset="0"/>
                        </a:rPr>
                        <a:t> the ACE Base +1 material.</a:t>
                      </a:r>
                      <a:endParaRPr lang="en-US" sz="1100" b="0" kern="1200" dirty="0">
                        <a:solidFill>
                          <a:schemeClr val="tx1"/>
                        </a:solidFill>
                        <a:effectLst/>
                        <a:latin typeface="Arial" panose="020B0604020202020204" pitchFamily="34" charset="0"/>
                        <a:ea typeface="+mn-ea"/>
                        <a:cs typeface="Arial" panose="020B0604020202020204" pitchFamily="34" charset="0"/>
                      </a:endParaRPr>
                    </a:p>
                    <a:p>
                      <a:pPr algn="ctr"/>
                      <a:endParaRPr lang="en-US" sz="1200" dirty="0">
                        <a:solidFill>
                          <a:schemeClr val="tx1"/>
                        </a:solidFill>
                        <a:latin typeface="Arial" panose="020B0604020202020204" pitchFamily="34" charset="0"/>
                        <a:cs typeface="Arial" panose="020B0604020202020204" pitchFamily="34" charset="0"/>
                      </a:endParaRPr>
                    </a:p>
                  </a:txBody>
                  <a:tcPr marL="97124" marR="97124" marT="46265" marB="4626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17" name="Picture 16"/>
          <p:cNvPicPr>
            <a:picLocks noChangeAspect="1"/>
          </p:cNvPicPr>
          <p:nvPr/>
        </p:nvPicPr>
        <p:blipFill>
          <a:blip r:embed="rId3"/>
          <a:stretch>
            <a:fillRect/>
          </a:stretch>
        </p:blipFill>
        <p:spPr>
          <a:xfrm>
            <a:off x="714169" y="1252001"/>
            <a:ext cx="6003789" cy="6036016"/>
          </a:xfrm>
          <a:prstGeom prst="rect">
            <a:avLst/>
          </a:prstGeom>
        </p:spPr>
      </p:pic>
      <p:sp>
        <p:nvSpPr>
          <p:cNvPr id="6" name="TextBox 5">
            <a:extLst>
              <a:ext uri="{FF2B5EF4-FFF2-40B4-BE49-F238E27FC236}">
                <a16:creationId xmlns:a16="http://schemas.microsoft.com/office/drawing/2014/main" id="{040788E2-6D05-4C6D-9A06-093EE3F9771E}"/>
              </a:ext>
            </a:extLst>
          </p:cNvPr>
          <p:cNvSpPr txBox="1"/>
          <p:nvPr/>
        </p:nvSpPr>
        <p:spPr>
          <a:xfrm>
            <a:off x="0" y="9310933"/>
            <a:ext cx="7315200" cy="282353"/>
          </a:xfrm>
          <a:prstGeom prst="rect">
            <a:avLst/>
          </a:prstGeom>
          <a:noFill/>
        </p:spPr>
        <p:txBody>
          <a:bodyPr wrap="square" lIns="96742" tIns="48371" rIns="96742" bIns="48371" rtlCol="0">
            <a:spAutoFit/>
          </a:bodyPr>
          <a:lstStyle/>
          <a:p>
            <a:pPr algn="ctr"/>
            <a:r>
              <a:rPr lang="en-US" sz="1200" i="1" dirty="0"/>
              <a:t>v-A</a:t>
            </a:r>
          </a:p>
        </p:txBody>
      </p:sp>
      <p:sp>
        <p:nvSpPr>
          <p:cNvPr id="3" name="TextBox 2">
            <a:extLst>
              <a:ext uri="{FF2B5EF4-FFF2-40B4-BE49-F238E27FC236}">
                <a16:creationId xmlns:a16="http://schemas.microsoft.com/office/drawing/2014/main" id="{1793648D-37BD-9A3D-C3B3-0944C41777E5}"/>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125872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v-B</a:t>
            </a:r>
          </a:p>
        </p:txBody>
      </p:sp>
      <p:graphicFrame>
        <p:nvGraphicFramePr>
          <p:cNvPr id="7" name="Table 6"/>
          <p:cNvGraphicFramePr>
            <a:graphicFrameLocks noGrp="1"/>
          </p:cNvGraphicFramePr>
          <p:nvPr/>
        </p:nvGraphicFramePr>
        <p:xfrm>
          <a:off x="397983" y="4209028"/>
          <a:ext cx="6428204" cy="370118"/>
        </p:xfrm>
        <a:graphic>
          <a:graphicData uri="http://schemas.openxmlformats.org/drawingml/2006/table">
            <a:tbl>
              <a:tblPr firstRow="1" bandRow="1">
                <a:tableStyleId>{5C22544A-7EE6-4342-B048-85BDC9FD1C3A}</a:tableStyleId>
              </a:tblPr>
              <a:tblGrid>
                <a:gridCol w="6428204">
                  <a:extLst>
                    <a:ext uri="{9D8B030D-6E8A-4147-A177-3AD203B41FA5}">
                      <a16:colId xmlns:a16="http://schemas.microsoft.com/office/drawing/2014/main" val="20000"/>
                    </a:ext>
                  </a:extLst>
                </a:gridCol>
              </a:tblGrid>
              <a:tr h="37011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7124" marR="97124" marT="46265" marB="4626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561666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387350"/>
            <a:ext cx="3929063" cy="2946400"/>
          </a:xfrm>
        </p:spPr>
      </p:sp>
      <p:sp>
        <p:nvSpPr>
          <p:cNvPr id="5" name="TextBox 4"/>
          <p:cNvSpPr txBox="1"/>
          <p:nvPr/>
        </p:nvSpPr>
        <p:spPr>
          <a:xfrm>
            <a:off x="4756909" y="387350"/>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563916854"/>
              </p:ext>
            </p:extLst>
          </p:nvPr>
        </p:nvGraphicFramePr>
        <p:xfrm>
          <a:off x="246493" y="3536953"/>
          <a:ext cx="4312722" cy="4671736"/>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480979">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Welcome participants and introduce yourself and the training.</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961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Welcome participants and </a:t>
                      </a:r>
                      <a:r>
                        <a:rPr lang="en-US" sz="1100" b="1" baseline="0" dirty="0">
                          <a:solidFill>
                            <a:schemeClr val="tx1"/>
                          </a:solidFill>
                          <a:latin typeface="Arial" panose="020B0604020202020204" pitchFamily="34" charset="0"/>
                          <a:cs typeface="Arial" panose="020B0604020202020204" pitchFamily="34" charset="0"/>
                        </a:rPr>
                        <a:t>i</a:t>
                      </a:r>
                      <a:r>
                        <a:rPr lang="en-US" sz="1100" b="1" dirty="0">
                          <a:solidFill>
                            <a:schemeClr val="tx1"/>
                          </a:solidFill>
                          <a:latin typeface="Arial" panose="020B0604020202020204" pitchFamily="34" charset="0"/>
                          <a:cs typeface="Arial" panose="020B0604020202020204" pitchFamily="34" charset="0"/>
                        </a:rPr>
                        <a:t>ntroduce yourself and the training.</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23380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i="0" baseline="0" dirty="0">
                          <a:solidFill>
                            <a:schemeClr val="tx1"/>
                          </a:solidFill>
                          <a:latin typeface="Arial" panose="020B0604020202020204" pitchFamily="34" charset="0"/>
                          <a:cs typeface="Arial" panose="020B0604020202020204" pitchFamily="34" charset="0"/>
                        </a:rPr>
                        <a:t>Welcome to the Ask, Care, Escort training, which is also referred to as ACE training.</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0" i="1" u="none" strike="noStrike" baseline="0" dirty="0">
                          <a:latin typeface="Arial" panose="020B0604020202020204" pitchFamily="34" charset="0"/>
                          <a:cs typeface="Arial" panose="020B0604020202020204" pitchFamily="34" charset="0"/>
                        </a:rPr>
                        <a:t>[</a:t>
                      </a:r>
                      <a:r>
                        <a:rPr lang="en-US" sz="1100" b="1" i="1" u="none" strike="noStrike" baseline="0" dirty="0">
                          <a:latin typeface="Arial" panose="020B0604020202020204" pitchFamily="34" charset="0"/>
                          <a:cs typeface="Arial" panose="020B0604020202020204" pitchFamily="34" charset="0"/>
                        </a:rPr>
                        <a:t>NOTE</a:t>
                      </a:r>
                      <a:r>
                        <a:rPr lang="en-US" sz="1100" b="0" i="1" u="none" strike="noStrike" baseline="0" dirty="0">
                          <a:latin typeface="Arial" panose="020B0604020202020204" pitchFamily="34" charset="0"/>
                          <a:cs typeface="Arial" panose="020B0604020202020204" pitchFamily="34" charset="0"/>
                        </a:rPr>
                        <a:t>: Provide a brief introduction of yourself. Explain how you came to be facilitating ACE training. Along with the professional information, consider sharing a little about yourself personally. This can help build rapport and create a safe, trusting environment for the training.]</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i="0" baseline="0" dirty="0">
                          <a:solidFill>
                            <a:schemeClr val="tx1"/>
                          </a:solidFill>
                          <a:latin typeface="Arial" panose="020B0604020202020204" pitchFamily="34" charset="0"/>
                          <a:cs typeface="Arial" panose="020B0604020202020204" pitchFamily="34" charset="0"/>
                        </a:rPr>
                        <a:t>ACE training aims to increase suicide awareness and prevention efforts across the Army to include Soldiers, their families, and DA Civilians.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i="0" u="none" strike="noStrike" baseline="0" dirty="0">
                          <a:solidFill>
                            <a:schemeClr val="tx1"/>
                          </a:solidFill>
                          <a:latin typeface="Arial" panose="020B0604020202020204" pitchFamily="34" charset="0"/>
                          <a:cs typeface="Arial" panose="020B0604020202020204" pitchFamily="34" charset="0"/>
                        </a:rPr>
                        <a:t>You are here because you are a part of your Soldier’s </a:t>
                      </a:r>
                      <a:r>
                        <a:rPr lang="en-US" sz="1100" b="0" i="0" u="none" strike="noStrike" baseline="0" dirty="0">
                          <a:latin typeface="Arial" panose="020B0604020202020204" pitchFamily="34" charset="0"/>
                          <a:cs typeface="Arial" panose="020B0604020202020204" pitchFamily="34" charset="0"/>
                        </a:rPr>
                        <a:t>Circle of Support. The Soldier’s Circle of Support includes anyone that the Soldier considers to be a priority within their support system, such as a spouse, significant other, parent, sibling, other family member, mentor, and friend.</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i="0" u="none" strike="noStrike" baseline="0" dirty="0">
                          <a:solidFill>
                            <a:schemeClr val="tx1"/>
                          </a:solidFill>
                          <a:latin typeface="Arial" panose="020B0604020202020204" pitchFamily="34" charset="0"/>
                          <a:cs typeface="Arial" panose="020B0604020202020204" pitchFamily="34" charset="0"/>
                        </a:rPr>
                        <a:t>Thank you for being here. </a:t>
                      </a:r>
                      <a:endParaRPr lang="en-US" sz="1100" b="1" i="0" u="none" strike="noStrike" baseline="0" dirty="0">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a:r>
              <a:rPr lang="en-US" sz="1200" i="1" dirty="0"/>
              <a:t>1-A</a:t>
            </a:r>
          </a:p>
        </p:txBody>
      </p:sp>
      <p:sp>
        <p:nvSpPr>
          <p:cNvPr id="11" name="Isosceles Triangle 10">
            <a:extLst>
              <a:ext uri="{FF2B5EF4-FFF2-40B4-BE49-F238E27FC236}">
                <a16:creationId xmlns:a16="http://schemas.microsoft.com/office/drawing/2014/main" id="{F33F10EF-E9D7-42A0-D2BA-9499B7236C9C}"/>
              </a:ext>
            </a:extLst>
          </p:cNvPr>
          <p:cNvSpPr/>
          <p:nvPr/>
        </p:nvSpPr>
        <p:spPr>
          <a:xfrm rot="5400000">
            <a:off x="4242816" y="8897112"/>
            <a:ext cx="311220" cy="32157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632" tIns="47816" rIns="95632" bIns="47816" rtlCol="0" anchor="ctr"/>
          <a:lstStyle/>
          <a:p>
            <a:pPr algn="ctr"/>
            <a:endParaRPr lang="en-US" dirty="0"/>
          </a:p>
        </p:txBody>
      </p:sp>
      <p:sp>
        <p:nvSpPr>
          <p:cNvPr id="6" name="TextBox 5">
            <a:extLst>
              <a:ext uri="{FF2B5EF4-FFF2-40B4-BE49-F238E27FC236}">
                <a16:creationId xmlns:a16="http://schemas.microsoft.com/office/drawing/2014/main" id="{32AB3FF9-33AA-ED2C-7D26-B6DC3C6BF833}"/>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3816203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75476131"/>
              </p:ext>
            </p:extLst>
          </p:nvPr>
        </p:nvGraphicFramePr>
        <p:xfrm>
          <a:off x="211666" y="397250"/>
          <a:ext cx="4389120" cy="1231905"/>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464224">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916235690"/>
                  </a:ext>
                </a:extLst>
              </a:tr>
              <a:tr h="767681">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Let’s start by reviewing the impact of suicide and the impact of suicide prevention training.</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244397"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1-B</a:t>
            </a:r>
          </a:p>
        </p:txBody>
      </p:sp>
      <p:sp>
        <p:nvSpPr>
          <p:cNvPr id="8" name="TextBox 7">
            <a:extLst>
              <a:ext uri="{FF2B5EF4-FFF2-40B4-BE49-F238E27FC236}">
                <a16:creationId xmlns:a16="http://schemas.microsoft.com/office/drawing/2014/main" id="{11AD6C70-8907-43CE-BADF-7E3E7C6CC5E8}"/>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7F1FA986-9C2F-FF37-2EC6-6164AB321D7C}"/>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1853682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F7F4BC6-01BE-4A7D-B0E6-AEBF1A4871E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4022687816"/>
              </p:ext>
            </p:extLst>
          </p:nvPr>
        </p:nvGraphicFramePr>
        <p:xfrm>
          <a:off x="205429" y="3413308"/>
          <a:ext cx="4312722" cy="4970436"/>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706877">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Describe the impact of suicide</a:t>
                      </a:r>
                      <a:r>
                        <a:rPr lang="en-US" sz="1100" b="1" baseline="0" dirty="0">
                          <a:solidFill>
                            <a:schemeClr val="tx1"/>
                          </a:solidFill>
                          <a:latin typeface="Arial" panose="020B0604020202020204" pitchFamily="34" charset="0"/>
                          <a:cs typeface="Arial" panose="020B0604020202020204" pitchFamily="34" charset="0"/>
                        </a:rPr>
                        <a:t> and that a comprehensive and integrated approach to suicide prevention involves everyone working together and doing their part.</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7147">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5790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Acknowledge that suicide is a problem of great concern in the Army and exposure is associated with psychological impact.</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36356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Suicide is a problem plaguing all parts of society, including the military.</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Suicide is unfortunately an issue that many of us are familiar with. </a:t>
                      </a:r>
                      <a:r>
                        <a:rPr lang="en-US" sz="1100" b="0" i="0" kern="1200" dirty="0">
                          <a:solidFill>
                            <a:schemeClr val="dk1"/>
                          </a:solidFill>
                          <a:effectLst/>
                          <a:latin typeface="Arial" panose="020B0604020202020204" pitchFamily="34" charset="0"/>
                          <a:ea typeface="+mn-ea"/>
                          <a:cs typeface="Arial" panose="020B0604020202020204" pitchFamily="34" charset="0"/>
                        </a:rPr>
                        <a:t>Some of us here today may have been affected in some way by the loss of someone to </a:t>
                      </a:r>
                      <a:br>
                        <a:rPr lang="en-US" sz="1100" b="0" i="0" kern="1200" dirty="0">
                          <a:solidFill>
                            <a:schemeClr val="dk1"/>
                          </a:solidFill>
                          <a:effectLst/>
                          <a:latin typeface="Arial" panose="020B0604020202020204" pitchFamily="34" charset="0"/>
                          <a:ea typeface="+mn-ea"/>
                          <a:cs typeface="Arial" panose="020B0604020202020204" pitchFamily="34" charset="0"/>
                        </a:rPr>
                      </a:br>
                      <a:r>
                        <a:rPr lang="en-US" sz="1100" b="0" i="0" kern="1200" dirty="0">
                          <a:solidFill>
                            <a:schemeClr val="dk1"/>
                          </a:solidFill>
                          <a:effectLst/>
                          <a:latin typeface="Arial" panose="020B0604020202020204" pitchFamily="34" charset="0"/>
                          <a:ea typeface="+mn-ea"/>
                          <a:cs typeface="Arial" panose="020B0604020202020204" pitchFamily="34" charset="0"/>
                        </a:rPr>
                        <a:t>suicide.</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One suicide is too many. What’s more, each</a:t>
                      </a:r>
                      <a:r>
                        <a:rPr lang="en-US" sz="1100" b="0" i="0" kern="1200" baseline="0" dirty="0">
                          <a:solidFill>
                            <a:schemeClr val="tx1"/>
                          </a:solidFill>
                          <a:effectLst/>
                          <a:latin typeface="Arial" panose="020B0604020202020204" pitchFamily="34" charset="0"/>
                          <a:ea typeface="+mn-ea"/>
                          <a:cs typeface="Arial" panose="020B0604020202020204" pitchFamily="34" charset="0"/>
                        </a:rPr>
                        <a:t> suicide impacts more than just the person who died. </a:t>
                      </a:r>
                      <a:r>
                        <a:rPr lang="en-US" sz="1100" b="0" i="0" kern="1200" dirty="0">
                          <a:solidFill>
                            <a:schemeClr val="tx1"/>
                          </a:solidFill>
                          <a:effectLst/>
                          <a:latin typeface="Arial" panose="020B0604020202020204" pitchFamily="34" charset="0"/>
                          <a:ea typeface="+mn-ea"/>
                          <a:cs typeface="Arial" panose="020B0604020202020204" pitchFamily="34" charset="0"/>
                        </a:rPr>
                        <a:t>Professionals who study suicide have stated that approximately 135 people are impacted by each suicide death. A </a:t>
                      </a:r>
                      <a:r>
                        <a:rPr lang="en-US" sz="1100" b="0" i="0" kern="1200" baseline="0" dirty="0">
                          <a:solidFill>
                            <a:schemeClr val="tx1"/>
                          </a:solidFill>
                          <a:effectLst/>
                          <a:latin typeface="Arial" panose="020B0604020202020204" pitchFamily="34" charset="0"/>
                          <a:ea typeface="+mn-ea"/>
                          <a:cs typeface="Arial" panose="020B0604020202020204" pitchFamily="34" charset="0"/>
                        </a:rPr>
                        <a:t>loss of life due to suicide creates a ripple effect. </a:t>
                      </a:r>
                      <a:endParaRPr lang="en-US" sz="1100" b="0" i="0"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Researchers found that exposure to suicide was associated with higher depression, anxiety, and suicidal ideation; this effect was exacerbated by the closeness to the person lost to suicide.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Simply put, suicide can put the psychological well-being of Army Soldiers and families at risk.</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2-A</a:t>
            </a:r>
          </a:p>
        </p:txBody>
      </p:sp>
      <p:sp>
        <p:nvSpPr>
          <p:cNvPr id="7" name="Isosceles Triangle 6">
            <a:extLst>
              <a:ext uri="{FF2B5EF4-FFF2-40B4-BE49-F238E27FC236}">
                <a16:creationId xmlns:a16="http://schemas.microsoft.com/office/drawing/2014/main" id="{BA0D8323-7145-42E9-A9E1-0D22672972E7}"/>
              </a:ext>
            </a:extLst>
          </p:cNvPr>
          <p:cNvSpPr/>
          <p:nvPr/>
        </p:nvSpPr>
        <p:spPr>
          <a:xfrm rot="5400000">
            <a:off x="4242816" y="8897112"/>
            <a:ext cx="311220" cy="32157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632" tIns="47816" rIns="95632" bIns="47816" rtlCol="0" anchor="ctr"/>
          <a:lstStyle/>
          <a:p>
            <a:pPr algn="ctr"/>
            <a:endParaRPr lang="en-US" dirty="0"/>
          </a:p>
        </p:txBody>
      </p:sp>
      <p:sp>
        <p:nvSpPr>
          <p:cNvPr id="3" name="TextBox 2">
            <a:extLst>
              <a:ext uri="{FF2B5EF4-FFF2-40B4-BE49-F238E27FC236}">
                <a16:creationId xmlns:a16="http://schemas.microsoft.com/office/drawing/2014/main" id="{CCD5C372-FFF2-AB34-B695-C6633C996961}"/>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3102177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92151545"/>
              </p:ext>
            </p:extLst>
          </p:nvPr>
        </p:nvGraphicFramePr>
        <p:xfrm>
          <a:off x="211666" y="397251"/>
          <a:ext cx="4389120" cy="8098268"/>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28655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Share the quote on the slide by Lloyd Austin III.</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368635522"/>
                  </a:ext>
                </a:extLst>
              </a:tr>
              <a:tr h="1322764">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dirty="0">
                          <a:solidFill>
                            <a:schemeClr val="dk1"/>
                          </a:solidFill>
                          <a:effectLst/>
                          <a:latin typeface="Arial" panose="020B0604020202020204" pitchFamily="34" charset="0"/>
                          <a:ea typeface="+mn-ea"/>
                          <a:cs typeface="Arial" panose="020B0604020202020204" pitchFamily="34" charset="0"/>
                        </a:rPr>
                        <a:t>Secretary of Defense, and retired U.S. Army four-star general, Lloyd Austin III said, “Every death by suicide is a tragedy that impacts our people, our military units, and our readiness. That's why we remain committed to a comprehensive and integrated approach to suicide prevention.”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9526047"/>
                  </a:ext>
                </a:extLst>
              </a:tr>
              <a:tr h="28655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Describe the impact of suicide prevention and intervention training and that each person has a role to play in lessening the impact of suicide within the Army Family.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55664463"/>
                  </a:ext>
                </a:extLst>
              </a:tr>
              <a:tr h="1223574">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dirty="0">
                          <a:solidFill>
                            <a:schemeClr val="dk1"/>
                          </a:solidFill>
                          <a:effectLst/>
                          <a:latin typeface="Arial" panose="020B0604020202020204" pitchFamily="34" charset="0"/>
                          <a:ea typeface="+mn-ea"/>
                          <a:cs typeface="Arial" panose="020B0604020202020204" pitchFamily="34" charset="0"/>
                        </a:rPr>
                        <a:t>There are many factors that contribute to suicide. Suicide is a </a:t>
                      </a:r>
                      <a:r>
                        <a:rPr lang="en-US" sz="1100" b="0" i="0" kern="1200" dirty="0">
                          <a:solidFill>
                            <a:schemeClr val="tx1"/>
                          </a:solidFill>
                          <a:effectLst/>
                          <a:latin typeface="Arial" panose="020B0604020202020204" pitchFamily="34" charset="0"/>
                          <a:ea typeface="+mn-ea"/>
                          <a:cs typeface="Arial" panose="020B0604020202020204" pitchFamily="34" charset="0"/>
                        </a:rPr>
                        <a:t>complex issue that the Army takes seriously.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The Army as an organization is doubling down on efforts to prevent suicide and its tragic effects, but it cannot be done without each and every one of you in this room.</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You are part of the comprehensive and integrated approach to preventing suicide and protecting others from its devastating impacts.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The Army and its people need you to concentrate your efforts in the prevention strategies within your control and influence, which will be covered in today’s training.</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Explain that the training is designed to be interactive; engagement is encouraged and expected.</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139582079"/>
                  </a:ext>
                </a:extLst>
              </a:tr>
              <a:tr h="2029624">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This training is designed to be interactive. There will be opportunities for large and small group discussions. Your contributions are valuable. Furthermore, I encourage you to ask questions if and when they arise.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This training is designed in such a way to promote communication, cohesion, and trust between you and your Soldier as well as others in your Circle of Support, which are all factors that protect against the risk of suicide.</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Simply put, paying attention and engaging in the discussions and activities can help save a life and save many more from the heartache of losing someone to suicide.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 This is a natural transition to the next slide.]</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8159178"/>
                  </a:ext>
                </a:extLst>
              </a:tr>
            </a:tbl>
          </a:graphicData>
        </a:graphic>
      </p:graphicFrame>
      <p:sp>
        <p:nvSpPr>
          <p:cNvPr id="5" name="Rectangle 4"/>
          <p:cNvSpPr/>
          <p:nvPr/>
        </p:nvSpPr>
        <p:spPr>
          <a:xfrm>
            <a:off x="4244397"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2-B</a:t>
            </a:r>
          </a:p>
        </p:txBody>
      </p:sp>
      <p:sp>
        <p:nvSpPr>
          <p:cNvPr id="8" name="TextBox 7">
            <a:extLst>
              <a:ext uri="{FF2B5EF4-FFF2-40B4-BE49-F238E27FC236}">
                <a16:creationId xmlns:a16="http://schemas.microsoft.com/office/drawing/2014/main" id="{CFBA70CC-752F-42F6-B48E-3B082AF0EE0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7AA702D7-9AD1-4337-7DB1-E8C8DB3E1580}"/>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3981105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1538119844"/>
              </p:ext>
            </p:extLst>
          </p:nvPr>
        </p:nvGraphicFramePr>
        <p:xfrm>
          <a:off x="227146" y="3429063"/>
          <a:ext cx="4312722" cy="5802544"/>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593244">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Facilitate small group discussions that allow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participants to personally connect their values to suicide prevention.</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1707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Acknowledge potential discomfort of talking about and taking action toward suicide prevention, and introduce values as a way to help guide one’s actions.</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159767">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Taking direct action to address concerning situations or behaviors you notice in yourself or others can be uncomfortable. </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One way to help a person to take necessary action, despite discomfort, is to leverage one’s values.</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Values are the beliefs or attitudes that motivate a person to act one way or another. Values often reflect what a person deems as right or wrong or important and unimportant.</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Simply put, v</a:t>
                      </a: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alues drive behavior.</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Tapping into yo</a:t>
                      </a: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ur values can help you take action during difficult situations.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822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spcAft>
                          <a:spcPts val="600"/>
                        </a:spcAft>
                        <a:buFont typeface="Arial" panose="020B0604020202020204" pitchFamily="34" charset="0"/>
                        <a:buNone/>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Ask participants about their personal or family values and reference the Army Values.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41830413"/>
                  </a:ext>
                </a:extLst>
              </a:tr>
              <a:tr h="1198969">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[ASK] </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What are some of your personal or family values?</a:t>
                      </a: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r>
                        <a:rPr lang="en-US" sz="1100" b="1"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NOTE</a:t>
                      </a: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Get a few responses. You may ask them to define or describe the value for context.]</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The Army is a values-based organization, Your Soldiers have all been taught the Army Values and the LDRSHIP</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acronym</a:t>
                      </a: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since they first joined</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the Army. </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4125707"/>
                  </a:ext>
                </a:extLst>
              </a:tr>
            </a:tbl>
          </a:graphicData>
        </a:graphic>
      </p:graphicFrame>
      <p:sp>
        <p:nvSpPr>
          <p:cNvPr id="8" name="TextBox 7"/>
          <p:cNvSpPr txBox="1"/>
          <p:nvPr/>
        </p:nvSpPr>
        <p:spPr>
          <a:xfrm>
            <a:off x="0" y="9312095"/>
            <a:ext cx="7315200" cy="282353"/>
          </a:xfrm>
          <a:prstGeom prst="rect">
            <a:avLst/>
          </a:prstGeom>
          <a:noFill/>
        </p:spPr>
        <p:txBody>
          <a:bodyPr wrap="square" lIns="96742" tIns="48371" rIns="96742" bIns="48371" rtlCol="0">
            <a:spAutoFit/>
          </a:bodyPr>
          <a:lstStyle/>
          <a:p>
            <a:pPr algn="ctr"/>
            <a:r>
              <a:rPr lang="en-US" sz="1200" i="1" dirty="0"/>
              <a:t>3-A</a:t>
            </a:r>
          </a:p>
        </p:txBody>
      </p:sp>
      <p:sp>
        <p:nvSpPr>
          <p:cNvPr id="10" name="Isosceles Triangle 9">
            <a:extLst>
              <a:ext uri="{FF2B5EF4-FFF2-40B4-BE49-F238E27FC236}">
                <a16:creationId xmlns:a16="http://schemas.microsoft.com/office/drawing/2014/main" id="{BA0D8323-7145-42E9-A9E1-0D22672972E7}"/>
              </a:ext>
            </a:extLst>
          </p:cNvPr>
          <p:cNvSpPr/>
          <p:nvPr/>
        </p:nvSpPr>
        <p:spPr>
          <a:xfrm rot="5400000">
            <a:off x="4242816" y="8947912"/>
            <a:ext cx="311220" cy="32157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632" tIns="47816" rIns="95632" bIns="47816" rtlCol="0" anchor="ctr"/>
          <a:lstStyle/>
          <a:p>
            <a:pPr algn="ctr"/>
            <a:endParaRPr lang="en-US" dirty="0"/>
          </a:p>
        </p:txBody>
      </p:sp>
      <p:sp>
        <p:nvSpPr>
          <p:cNvPr id="9" name="Rectangle 8"/>
          <p:cNvSpPr/>
          <p:nvPr/>
        </p:nvSpPr>
        <p:spPr>
          <a:xfrm>
            <a:off x="4044713" y="3488501"/>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1" name="TextBox 10">
            <a:extLst>
              <a:ext uri="{FF2B5EF4-FFF2-40B4-BE49-F238E27FC236}">
                <a16:creationId xmlns:a16="http://schemas.microsoft.com/office/drawing/2014/main" id="{652B0A12-FC82-4E66-B89D-F32D88A7ECC6}"/>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F0147727-0F09-FBE6-F8EE-983593B218B5}"/>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1553733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51737503"/>
              </p:ext>
            </p:extLst>
          </p:nvPr>
        </p:nvGraphicFramePr>
        <p:xfrm>
          <a:off x="211666" y="397252"/>
          <a:ext cx="4389120" cy="8572965"/>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539178">
                <a:tc>
                  <a:txBody>
                    <a:bodyPr/>
                    <a:lstStyle/>
                    <a:p>
                      <a:pPr algn="ct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Due to your connection to your Soldier, you may be familiar with these values and have perhaps even embraced them as your own or as central values within your own family unit.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It’s not just knowing these values, though, it’s putting these values into action.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7271710"/>
                  </a:ext>
                </a:extLst>
              </a:tr>
              <a:tr h="53917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Set up a small group activity that highlights the usefulness of tapping into their v</a:t>
                      </a:r>
                      <a:r>
                        <a:rPr lang="en-US" sz="1100" b="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alues to drive behavior that supports suicide prevention.</a:t>
                      </a:r>
                      <a:endPar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84364985"/>
                  </a:ext>
                </a:extLst>
              </a:tr>
              <a:tr h="2273349">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Let's do a</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small group</a:t>
                      </a: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activity that can</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help you discover the usefulness of leveraging values to engage in suicide prevention behaviors.</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First, you will get in a small group of 3-4 people and discuss the questions posed on the slide: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[ASK]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How can these Army Values, or your own personal or family values, be leveraged to help reduce suicide risk within your support circle?</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Afterwards, we will come back together and I will ask you to share your thoughts with the large group. </a:t>
                      </a:r>
                      <a:endPar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7864">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Debrief the small group discussion exercise.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96865141"/>
                  </a:ext>
                </a:extLst>
              </a:tr>
              <a:tr h="2285226">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a:spcAft>
                          <a:spcPts val="600"/>
                        </a:spcAft>
                        <a:buFont typeface="Arial" panose="020B0604020202020204" pitchFamily="34" charset="0"/>
                        <a:buChar char="•"/>
                      </a:pPr>
                      <a:r>
                        <a:rPr lang="en-US" sz="1100" b="1"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[ASK] </a:t>
                      </a:r>
                      <a:r>
                        <a:rPr lang="en-US" sz="1100" b="0" i="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Who would like to share the values their group chose to discuss and how the values are linked to suicide prevention? </a:t>
                      </a:r>
                    </a:p>
                    <a:p>
                      <a:pPr marL="0" lvl="0" indent="0">
                        <a:spcAft>
                          <a:spcPts val="600"/>
                        </a:spcAft>
                        <a:buFont typeface="Arial" panose="020B0604020202020204" pitchFamily="34" charset="0"/>
                        <a:buNone/>
                      </a:pPr>
                      <a:r>
                        <a:rPr lang="en-US" sz="1100" b="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r>
                        <a:rPr lang="en-US" sz="1100" b="1"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NOTE</a:t>
                      </a:r>
                      <a:r>
                        <a:rPr lang="en-US" sz="1100" b="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If no one actively volunteers, you may need to call on a couple of groups. In case they need further prodding, you can share an example from below.</a:t>
                      </a:r>
                    </a:p>
                    <a:p>
                      <a:pPr marL="346075" lvl="0" indent="-114300">
                        <a:spcAft>
                          <a:spcPts val="600"/>
                        </a:spcAft>
                        <a:buFont typeface="Arial" panose="020B0604020202020204" pitchFamily="34" charset="0"/>
                        <a:buChar char="-"/>
                      </a:pPr>
                      <a:r>
                        <a:rPr lang="en-US" sz="1100" b="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INTEGRITY: Integrity guides you to do what’s right, legally and morally. When you see someone struggling, you act. This could range from daily activities to assisting someone who is facing a more serious challenge.</a:t>
                      </a:r>
                    </a:p>
                    <a:p>
                      <a:pPr marL="346075" lvl="0" indent="-114300">
                        <a:spcAft>
                          <a:spcPts val="600"/>
                        </a:spcAft>
                        <a:buFont typeface="Arial" panose="020B0604020202020204" pitchFamily="34" charset="0"/>
                        <a:buChar char="-"/>
                      </a:pPr>
                      <a:r>
                        <a:rPr lang="en-US" sz="1100" b="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PERSONAL COURAGE: Sometimes it takes acting with courage to get out of your comfort zone, have a hard conversation, do the right thing, work through challenges, or help those in need.]</a:t>
                      </a:r>
                      <a:endParaRPr lang="en-US" sz="1100" dirty="0">
                        <a:solidFill>
                          <a:srgbClr val="FF0000"/>
                        </a:solidFill>
                        <a:latin typeface="Arial" panose="020B0604020202020204" pitchFamily="34" charset="0"/>
                        <a:ea typeface="Verdana" panose="020B060403050404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8802863"/>
                  </a:ext>
                </a:extLst>
              </a:tr>
              <a:tr h="277864">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5.</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spcAft>
                          <a:spcPts val="600"/>
                        </a:spcAft>
                        <a:buFont typeface="Arial" panose="020B0604020202020204" pitchFamily="34" charset="0"/>
                        <a:buNone/>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endParaRPr lang="en-US" sz="1100" b="1" dirty="0">
                        <a:latin typeface="Arial" panose="020B0604020202020204" pitchFamily="34" charset="0"/>
                        <a:ea typeface="Verdana" panose="020B060403050404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31988886"/>
                  </a:ext>
                </a:extLst>
              </a:tr>
              <a:tr h="664356">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a:spcAft>
                          <a:spcPts val="600"/>
                        </a:spcAft>
                        <a:buFont typeface="Arial" panose="020B0604020202020204" pitchFamily="34" charset="0"/>
                        <a:buChar char="•"/>
                      </a:pP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Sometimes, </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we may need to intentionally draw upon our values to take important action</a:t>
                      </a: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 This takes us to the purpose of today’s training.</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1812034"/>
                  </a:ext>
                </a:extLst>
              </a:tr>
            </a:tbl>
          </a:graphicData>
        </a:graphic>
      </p:graphicFrame>
      <p:sp>
        <p:nvSpPr>
          <p:cNvPr id="5" name="Rectangle 4"/>
          <p:cNvSpPr/>
          <p:nvPr/>
        </p:nvSpPr>
        <p:spPr>
          <a:xfrm>
            <a:off x="4244397"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3-B</a:t>
            </a:r>
          </a:p>
        </p:txBody>
      </p:sp>
      <p:sp>
        <p:nvSpPr>
          <p:cNvPr id="8" name="TextBox 7">
            <a:extLst>
              <a:ext uri="{FF2B5EF4-FFF2-40B4-BE49-F238E27FC236}">
                <a16:creationId xmlns:a16="http://schemas.microsoft.com/office/drawing/2014/main" id="{11AD6C70-8907-43CE-BADF-7E3E7C6CC5E8}"/>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A626A3BA-3726-0E63-EB0A-B9469DD07523}"/>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1243221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50DB607-7E88-43F0-977E-01EF4319D070}"/>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757381979"/>
              </p:ext>
            </p:extLst>
          </p:nvPr>
        </p:nvGraphicFramePr>
        <p:xfrm>
          <a:off x="227146" y="3429064"/>
          <a:ext cx="4312722" cy="3154616"/>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719551">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State the training purpose and acknowledge that the training focuses on Soldier-focused examples to ensure relevance for all participants.</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9606">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8736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State the training purpose.</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908099">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The purpose of the ACE Base module is two-fold. First, this training will increase awareness of protective factors, risk factors, and warning signs that contribute to a person’s level of risk for suicide.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Second, the training will equip you with specific actions that can be taken to bolster protective factors, mitigate risk, and intervene in a crisis in order to help prevent suicide by utilizing the steps Ask, Care, Escort (ACE).</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4-A</a:t>
            </a:r>
          </a:p>
        </p:txBody>
      </p:sp>
      <p:sp>
        <p:nvSpPr>
          <p:cNvPr id="12" name="Isosceles Triangle 11">
            <a:extLst>
              <a:ext uri="{FF2B5EF4-FFF2-40B4-BE49-F238E27FC236}">
                <a16:creationId xmlns:a16="http://schemas.microsoft.com/office/drawing/2014/main" id="{BA0D8323-7145-42E9-A9E1-0D22672972E7}"/>
              </a:ext>
            </a:extLst>
          </p:cNvPr>
          <p:cNvSpPr/>
          <p:nvPr/>
        </p:nvSpPr>
        <p:spPr>
          <a:xfrm rot="5400000">
            <a:off x="4242816" y="8897112"/>
            <a:ext cx="311220" cy="32157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632" tIns="47816" rIns="95632" bIns="47816" rtlCol="0" anchor="ctr"/>
          <a:lstStyle/>
          <a:p>
            <a:pPr algn="ctr"/>
            <a:endParaRPr lang="en-US" dirty="0"/>
          </a:p>
        </p:txBody>
      </p:sp>
      <p:sp>
        <p:nvSpPr>
          <p:cNvPr id="4" name="TextBox 3">
            <a:extLst>
              <a:ext uri="{FF2B5EF4-FFF2-40B4-BE49-F238E27FC236}">
                <a16:creationId xmlns:a16="http://schemas.microsoft.com/office/drawing/2014/main" id="{9913E77B-C045-972F-2B32-F871C5EC64E0}"/>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3075976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85378426"/>
              </p:ext>
            </p:extLst>
          </p:nvPr>
        </p:nvGraphicFramePr>
        <p:xfrm>
          <a:off x="195624" y="397250"/>
          <a:ext cx="4389120" cy="4703774"/>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237109">
                <a:tc>
                  <a:txBody>
                    <a:bodyPr/>
                    <a:lstStyle/>
                    <a:p>
                      <a:pPr algn="ctr">
                        <a:spcBef>
                          <a:spcPts val="0"/>
                        </a:spcBef>
                        <a:spcAft>
                          <a:spcPts val="600"/>
                        </a:spcAft>
                      </a:pPr>
                      <a:r>
                        <a:rPr lang="en-US" sz="1100"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State that this training uses Soldier-focused examples to ensure relevance for all participants but that ACE concepts, skills, and strategies are applicable in supporting anyone.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167351961"/>
                  </a:ext>
                </a:extLst>
              </a:tr>
              <a:tr h="237109">
                <a:tc>
                  <a:txBody>
                    <a:bodyPr/>
                    <a:lstStyle/>
                    <a:p>
                      <a:pPr algn="ct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latin typeface="Arial 12"/>
                        </a:rPr>
                        <a:t>In today’s training, a majority of the examples, discussions, and activities will be focused on how a Circle of Support member might apply ACE concepts with their Soldier.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latin typeface="Arial 12"/>
                        </a:rPr>
                        <a:t>The Soldier-focused examples are not to discount the importance of other people or relationships in your lives such as family members, friends, or colleagues.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latin typeface="Arial 12"/>
                        </a:rPr>
                        <a:t>The Soldier-focused examples are simply the most relevant given every participant attending this training today is here because of having a vested interest in a Soldier. </a:t>
                      </a:r>
                      <a:endPar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Please note, though, that the concepts, skills, and strategies you learn today in ACE training can help you provide support to anyone, not just your Soldier. </a:t>
                      </a:r>
                      <a:endParaRPr lang="en-US" sz="1100" b="0" dirty="0">
                        <a:latin typeface="Arial 12"/>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3178340"/>
                  </a:ext>
                </a:extLst>
              </a:tr>
              <a:tr h="23710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55664463"/>
                  </a:ext>
                </a:extLst>
              </a:tr>
              <a:tr h="723386">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Let’s get started with a simple overview of the Ask, Care, Escort process.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244397"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4-B</a:t>
            </a:r>
          </a:p>
        </p:txBody>
      </p:sp>
      <p:sp>
        <p:nvSpPr>
          <p:cNvPr id="8" name="TextBox 7">
            <a:extLst>
              <a:ext uri="{FF2B5EF4-FFF2-40B4-BE49-F238E27FC236}">
                <a16:creationId xmlns:a16="http://schemas.microsoft.com/office/drawing/2014/main" id="{ECC9B923-C176-47E1-B0C7-ABEAD9A4276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953A0FC5-E179-75B2-EF0B-0AC45F329A98}"/>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1339732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i-A</a:t>
            </a:r>
          </a:p>
        </p:txBody>
      </p:sp>
      <p:graphicFrame>
        <p:nvGraphicFramePr>
          <p:cNvPr id="7" name="Table 6"/>
          <p:cNvGraphicFramePr>
            <a:graphicFrameLocks noGrp="1"/>
          </p:cNvGraphicFramePr>
          <p:nvPr/>
        </p:nvGraphicFramePr>
        <p:xfrm>
          <a:off x="397983" y="4209028"/>
          <a:ext cx="6428204" cy="370118"/>
        </p:xfrm>
        <a:graphic>
          <a:graphicData uri="http://schemas.openxmlformats.org/drawingml/2006/table">
            <a:tbl>
              <a:tblPr firstRow="1" bandRow="1">
                <a:tableStyleId>{5C22544A-7EE6-4342-B048-85BDC9FD1C3A}</a:tableStyleId>
              </a:tblPr>
              <a:tblGrid>
                <a:gridCol w="6428204">
                  <a:extLst>
                    <a:ext uri="{9D8B030D-6E8A-4147-A177-3AD203B41FA5}">
                      <a16:colId xmlns:a16="http://schemas.microsoft.com/office/drawing/2014/main" val="20000"/>
                    </a:ext>
                  </a:extLst>
                </a:gridCol>
              </a:tblGrid>
              <a:tr h="37011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7124" marR="97124" marT="46265" marB="4626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031676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50DB607-7E88-43F0-977E-01EF4319D070}"/>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7468" eaLnBrk="0" fontAlgn="base" hangingPunct="0">
              <a:spcBef>
                <a:spcPct val="0"/>
              </a:spcBef>
              <a:spcAft>
                <a:spcPts val="628"/>
              </a:spcAft>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2670407661"/>
              </p:ext>
            </p:extLst>
          </p:nvPr>
        </p:nvGraphicFramePr>
        <p:xfrm>
          <a:off x="227146" y="3429064"/>
          <a:ext cx="4312722" cy="5163848"/>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720157">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Provide a brief introduction of the Ask, Care, Escort (ACE) process.</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9723">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1844" marR="91844" marT="45088" marB="450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996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Provide a brief introduction of the Ask, Care, Escort (ACE) process.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844002">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NOTE: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This slide is intended to be a brief introduction of ACE.]</a:t>
                      </a:r>
                      <a:endPar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p>
                      <a:pPr marL="173038" indent="-173038">
                        <a:spcAft>
                          <a:spcPts val="600"/>
                        </a:spcAft>
                        <a:buFont typeface="Arial" panose="020B0604020202020204" pitchFamily="34" charset="0"/>
                        <a:buChar char="•"/>
                      </a:pPr>
                      <a:r>
                        <a:rPr lang="en-US" sz="1100" dirty="0">
                          <a:latin typeface="Arial" panose="020B0604020202020204" pitchFamily="34" charset="0"/>
                          <a:cs typeface="Arial" panose="020B0604020202020204" pitchFamily="34" charset="0"/>
                        </a:rPr>
                        <a:t>There are many suicide prevention and intervention strategies that exist and are taught in communities and schools. The Ask, Care, Escort– or ACE – approach is the one the Army uses.</a:t>
                      </a:r>
                    </a:p>
                    <a:p>
                      <a:pPr marL="173038" indent="-173038">
                        <a:spcAft>
                          <a:spcPts val="600"/>
                        </a:spcAft>
                        <a:buFont typeface="Arial" panose="020B0604020202020204" pitchFamily="34" charset="0"/>
                        <a:buChar char="•"/>
                      </a:pPr>
                      <a:r>
                        <a:rPr lang="en-US" sz="1100" dirty="0">
                          <a:latin typeface="Arial" panose="020B0604020202020204" pitchFamily="34" charset="0"/>
                          <a:cs typeface="Arial" panose="020B0604020202020204" pitchFamily="34" charset="0"/>
                        </a:rPr>
                        <a:t>ACE is a series of steps to take to help lower the risk of suicide and protect people from the devastating effects of suicide.</a:t>
                      </a:r>
                    </a:p>
                    <a:p>
                      <a:pPr marL="173038" indent="-173038">
                        <a:spcAft>
                          <a:spcPts val="600"/>
                        </a:spcAft>
                        <a:buFont typeface="Arial" panose="020B0604020202020204" pitchFamily="34" charset="0"/>
                        <a:buChar char="•"/>
                      </a:pPr>
                      <a:r>
                        <a:rPr lang="en-US" sz="1100" dirty="0">
                          <a:latin typeface="Arial" panose="020B0604020202020204" pitchFamily="34" charset="0"/>
                          <a:cs typeface="Arial" panose="020B0604020202020204" pitchFamily="34" charset="0"/>
                        </a:rPr>
                        <a:t>The steps of ACE include</a:t>
                      </a:r>
                    </a:p>
                    <a:p>
                      <a:pPr marL="346075" lvl="1" indent="-114300">
                        <a:spcAft>
                          <a:spcPts val="600"/>
                        </a:spcAft>
                        <a:buFont typeface="Arial" panose="020B0604020202020204" pitchFamily="34" charset="0"/>
                        <a:buChar char="•"/>
                      </a:pPr>
                      <a:r>
                        <a:rPr lang="en-US" sz="1100" dirty="0">
                          <a:latin typeface="Arial" panose="020B0604020202020204" pitchFamily="34" charset="0"/>
                          <a:cs typeface="Arial" panose="020B0604020202020204" pitchFamily="34" charset="0"/>
                        </a:rPr>
                        <a:t>ASK, such as to ask your Soldier or family member how they are doing</a:t>
                      </a:r>
                    </a:p>
                    <a:p>
                      <a:pPr marL="346075" lvl="1" indent="-114300">
                        <a:spcAft>
                          <a:spcPts val="600"/>
                        </a:spcAft>
                        <a:buFont typeface="Arial" panose="020B0604020202020204" pitchFamily="34" charset="0"/>
                        <a:buChar char="•"/>
                      </a:pPr>
                      <a:r>
                        <a:rPr lang="en-US" sz="1100" dirty="0">
                          <a:latin typeface="Arial" panose="020B0604020202020204" pitchFamily="34" charset="0"/>
                          <a:cs typeface="Arial" panose="020B0604020202020204" pitchFamily="34" charset="0"/>
                        </a:rPr>
                        <a:t>CARE, such as to be present and actively listen to what the person has to share, and</a:t>
                      </a:r>
                    </a:p>
                    <a:p>
                      <a:pPr marL="346075" lvl="1" indent="-114300">
                        <a:spcAft>
                          <a:spcPts val="600"/>
                        </a:spcAft>
                        <a:buFont typeface="Arial" panose="020B0604020202020204" pitchFamily="34" charset="0"/>
                        <a:buChar char="•"/>
                      </a:pPr>
                      <a:r>
                        <a:rPr lang="en-US" sz="1100" dirty="0">
                          <a:latin typeface="Arial" panose="020B0604020202020204" pitchFamily="34" charset="0"/>
                          <a:cs typeface="Arial" panose="020B0604020202020204" pitchFamily="34" charset="0"/>
                        </a:rPr>
                        <a:t>ESCORT, such as to get the person to the support they need based on their situation. We will cover the various ways and resources to escort a person later in the training.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5-A</a:t>
            </a:r>
          </a:p>
        </p:txBody>
      </p:sp>
      <p:sp>
        <p:nvSpPr>
          <p:cNvPr id="12" name="Isosceles Triangle 11">
            <a:extLst>
              <a:ext uri="{FF2B5EF4-FFF2-40B4-BE49-F238E27FC236}">
                <a16:creationId xmlns:a16="http://schemas.microsoft.com/office/drawing/2014/main" id="{BA0D8323-7145-42E9-A9E1-0D22672972E7}"/>
              </a:ext>
            </a:extLst>
          </p:cNvPr>
          <p:cNvSpPr/>
          <p:nvPr/>
        </p:nvSpPr>
        <p:spPr>
          <a:xfrm rot="5400000">
            <a:off x="4270526" y="8897112"/>
            <a:ext cx="311220" cy="32157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632" tIns="47816" rIns="95632" bIns="47816" rtlCol="0" anchor="ctr"/>
          <a:lstStyle/>
          <a:p>
            <a:pPr algn="ctr"/>
            <a:endParaRPr lang="en-US" dirty="0"/>
          </a:p>
        </p:txBody>
      </p:sp>
      <p:sp>
        <p:nvSpPr>
          <p:cNvPr id="2" name="TextBox 1">
            <a:extLst>
              <a:ext uri="{FF2B5EF4-FFF2-40B4-BE49-F238E27FC236}">
                <a16:creationId xmlns:a16="http://schemas.microsoft.com/office/drawing/2014/main" id="{C19F0EE4-37D5-683F-D166-CA89E8133EB7}"/>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1259562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44209051"/>
              </p:ext>
            </p:extLst>
          </p:nvPr>
        </p:nvGraphicFramePr>
        <p:xfrm>
          <a:off x="211666" y="397250"/>
          <a:ext cx="4389120" cy="3029512"/>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371454">
                <a:tc>
                  <a:txBody>
                    <a:bodyPr/>
                    <a:lstStyle/>
                    <a:p>
                      <a:pPr algn="ctr">
                        <a:spcBef>
                          <a:spcPts val="0"/>
                        </a:spcBef>
                        <a:spcAft>
                          <a:spcPts val="600"/>
                        </a:spcAft>
                      </a:pPr>
                      <a:r>
                        <a:rPr lang="en-US" sz="1100"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Explain that ACE can be used in crisis and non-crisis situations and state the participants’ role in suicide prevention.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55664463"/>
                  </a:ext>
                </a:extLst>
              </a:tr>
              <a:tr h="1133256">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038" lvl="1" indent="-173038">
                        <a:spcAft>
                          <a:spcPts val="600"/>
                        </a:spcAft>
                        <a:buFont typeface="Arial" panose="020B0604020202020204" pitchFamily="34" charset="0"/>
                        <a:buChar char="•"/>
                      </a:pPr>
                      <a:r>
                        <a:rPr lang="en-US" sz="1100" i="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Your ability to use ACE, especially in crisis situations, can help reduce the risk and impact of suicide.</a:t>
                      </a:r>
                    </a:p>
                    <a:p>
                      <a:pPr marL="173038" marR="0" lvl="1" indent="-173038"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ACE can be used to understand if a person is struggling and to help them get to necessary resources; it can also be used to simply strengthen relationships and build trust and cohesion.</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Your role in suicide prevention is to recognize risk and mitigate it when possible</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by taking appropriate action. To do this, you must know what to look out for.</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This</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starts with knowing a person’s baseline.</a:t>
                      </a:r>
                      <a:endPar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r>
                        <a:rPr lang="en-US" sz="1100" b="1"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NOTE</a:t>
                      </a: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This is a natural transition to the next slide.]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244397"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5-B</a:t>
            </a:r>
          </a:p>
        </p:txBody>
      </p:sp>
      <p:sp>
        <p:nvSpPr>
          <p:cNvPr id="8" name="TextBox 7">
            <a:extLst>
              <a:ext uri="{FF2B5EF4-FFF2-40B4-BE49-F238E27FC236}">
                <a16:creationId xmlns:a16="http://schemas.microsoft.com/office/drawing/2014/main" id="{ECC9B923-C176-47E1-B0C7-ABEAD9A4276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R="0" lvl="0" algn="l" defTabSz="914400" rtl="0" eaLnBrk="1" fontAlgn="base" latinLnBrk="0" hangingPunct="1">
              <a:lnSpc>
                <a:spcPct val="100000"/>
              </a:lnSpc>
              <a:spcBef>
                <a:spcPct val="0"/>
              </a:spcBef>
              <a:spcAft>
                <a:spcPts val="600"/>
              </a:spcAft>
              <a:buClrTx/>
              <a:buSzTx/>
              <a:tabLst/>
              <a:defRPr/>
            </a:pPr>
            <a:r>
              <a:rPr lang="en-US" sz="1200" i="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A4C0B2FD-116E-5996-1DDA-118479B29604}"/>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320522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942470337"/>
              </p:ext>
            </p:extLst>
          </p:nvPr>
        </p:nvGraphicFramePr>
        <p:xfrm>
          <a:off x="227146" y="3429063"/>
          <a:ext cx="4312722" cy="5071186"/>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726311">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Explain the value of establishing a baseline and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guide a brief exercise to engage participants in identifying deviations from baseline.</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40917">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5407">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baseline="0" dirty="0">
                          <a:solidFill>
                            <a:schemeClr val="tx1"/>
                          </a:solidFill>
                          <a:latin typeface="Arial" panose="020B0604020202020204" pitchFamily="34" charset="0"/>
                          <a:cs typeface="Arial" panose="020B0604020202020204" pitchFamily="34" charset="0"/>
                        </a:rPr>
                        <a:t>Explain the value of establishing a baseline.</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408157">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The</a:t>
                      </a: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baseline is a person’s </a:t>
                      </a: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typical behaviors</a:t>
                      </a: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and moods, how they typically react to stress, and their typical coping behaviors.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Knowing a person’s baseline helps you recognize if there is anything “out of the norm” occurring both in a positive sense and a negative sense.</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7156">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2.</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baseline="0" dirty="0">
                          <a:solidFill>
                            <a:schemeClr val="tx1"/>
                          </a:solidFill>
                          <a:latin typeface="Arial" panose="020B0604020202020204" pitchFamily="34" charset="0"/>
                          <a:cs typeface="Arial" panose="020B0604020202020204" pitchFamily="34" charset="0"/>
                        </a:rPr>
                        <a:t>Guide participants through a quick exercise of identifying deviations from baseline.</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429975521"/>
                  </a:ext>
                </a:extLst>
              </a:tr>
              <a:tr h="1096730">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Let’s do a quick exercise to build your baseline awareness skills.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Think of a person in your Circle of Support. It can be your Soldier or another person like a family member or friend. Now, consider their baseline, think of their typical mood or temperament, think about their typical behaviors or habits, and how they typically react to stress or to stressful situations.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Now let’s consider what this person is like when they deviate from baseline.</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1730738"/>
                  </a:ext>
                </a:extLst>
              </a:tr>
            </a:tbl>
          </a:graphicData>
        </a:graphic>
      </p:graphicFrame>
      <p:sp>
        <p:nvSpPr>
          <p:cNvPr id="8" name="TextBox 7"/>
          <p:cNvSpPr txBox="1"/>
          <p:nvPr/>
        </p:nvSpPr>
        <p:spPr>
          <a:xfrm>
            <a:off x="0" y="9312095"/>
            <a:ext cx="7315200" cy="282353"/>
          </a:xfrm>
          <a:prstGeom prst="rect">
            <a:avLst/>
          </a:prstGeom>
          <a:noFill/>
        </p:spPr>
        <p:txBody>
          <a:bodyPr wrap="square" lIns="96742" tIns="48371" rIns="96742" bIns="48371" rtlCol="0">
            <a:spAutoFit/>
          </a:bodyPr>
          <a:lstStyle/>
          <a:p>
            <a:pPr algn="ctr"/>
            <a:r>
              <a:rPr lang="en-US" sz="1200" i="1" dirty="0"/>
              <a:t>6-A</a:t>
            </a:r>
          </a:p>
        </p:txBody>
      </p:sp>
      <p:sp>
        <p:nvSpPr>
          <p:cNvPr id="10" name="TextBox 9">
            <a:extLst>
              <a:ext uri="{FF2B5EF4-FFF2-40B4-BE49-F238E27FC236}">
                <a16:creationId xmlns:a16="http://schemas.microsoft.com/office/drawing/2014/main" id="{85C0A654-957B-4CFB-B845-3CBD0D5C815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4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4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 name="Isosceles Triangle 3">
            <a:extLst>
              <a:ext uri="{FF2B5EF4-FFF2-40B4-BE49-F238E27FC236}">
                <a16:creationId xmlns:a16="http://schemas.microsoft.com/office/drawing/2014/main" id="{08C97DF4-9ED7-4C82-CD73-5940267913F1}"/>
              </a:ext>
            </a:extLst>
          </p:cNvPr>
          <p:cNvSpPr/>
          <p:nvPr/>
        </p:nvSpPr>
        <p:spPr>
          <a:xfrm rot="5400000">
            <a:off x="4270526" y="8897112"/>
            <a:ext cx="311220" cy="32157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632" tIns="47816" rIns="95632" bIns="47816" rtlCol="0" anchor="ctr"/>
          <a:lstStyle/>
          <a:p>
            <a:pPr algn="ctr"/>
            <a:endParaRPr lang="en-US" dirty="0"/>
          </a:p>
        </p:txBody>
      </p:sp>
      <p:sp>
        <p:nvSpPr>
          <p:cNvPr id="3" name="TextBox 2">
            <a:extLst>
              <a:ext uri="{FF2B5EF4-FFF2-40B4-BE49-F238E27FC236}">
                <a16:creationId xmlns:a16="http://schemas.microsoft.com/office/drawing/2014/main" id="{E7A7D566-7787-7663-4B93-35ABAE282870}"/>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2231099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84393225"/>
              </p:ext>
            </p:extLst>
          </p:nvPr>
        </p:nvGraphicFramePr>
        <p:xfrm>
          <a:off x="211666" y="397249"/>
          <a:ext cx="4389120" cy="8811177"/>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427210">
                <a:tc>
                  <a:txBody>
                    <a:bodyPr/>
                    <a:lstStyle/>
                    <a:p>
                      <a:pPr algn="ctr">
                        <a:spcBef>
                          <a:spcPts val="0"/>
                        </a:spcBef>
                        <a:spcAft>
                          <a:spcPts val="600"/>
                        </a:spcAft>
                      </a:pPr>
                      <a:r>
                        <a:rPr lang="en-US" sz="1100"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i="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Ask participants for signs or indicators that the person they’ve selected is having an exceptionally good day.</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708263115"/>
                  </a:ext>
                </a:extLst>
              </a:tr>
              <a:tr h="2911464">
                <a:tc>
                  <a:txBody>
                    <a:bodyPr/>
                    <a:lstStyle/>
                    <a:p>
                      <a:pPr algn="ct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1"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[ASK] </a:t>
                      </a: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What are some signs or indicators that this person is having an exceptionally good day?</a:t>
                      </a: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r>
                        <a:rPr lang="en-US" sz="1100" b="1"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NOTE</a:t>
                      </a:r>
                      <a:r>
                        <a:rPr lang="en-US" sz="1100" b="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Allow for responses. Examples might include</a:t>
                      </a:r>
                    </a:p>
                    <a:p>
                      <a:pPr marL="346075" marR="0" lvl="0" indent="-111125" algn="l" defTabSz="457200" rtl="0" eaLnBrk="1" fontAlgn="auto" latinLnBrk="0" hangingPunct="1">
                        <a:lnSpc>
                          <a:spcPct val="100000"/>
                        </a:lnSpc>
                        <a:spcBef>
                          <a:spcPts val="0"/>
                        </a:spcBef>
                        <a:spcAft>
                          <a:spcPts val="600"/>
                        </a:spcAft>
                        <a:buClrTx/>
                        <a:buSzTx/>
                        <a:buFontTx/>
                        <a:buChar char="-"/>
                        <a:tabLst/>
                        <a:defRPr/>
                      </a:pPr>
                      <a:r>
                        <a:rPr lang="en-US" sz="1100" b="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offers to cook dinner or help out with a chore</a:t>
                      </a:r>
                    </a:p>
                    <a:p>
                      <a:pPr marL="346075" marR="0" lvl="0" indent="-111125" algn="l" defTabSz="457200" rtl="0" eaLnBrk="1" fontAlgn="auto" latinLnBrk="0" hangingPunct="1">
                        <a:lnSpc>
                          <a:spcPct val="100000"/>
                        </a:lnSpc>
                        <a:spcBef>
                          <a:spcPts val="0"/>
                        </a:spcBef>
                        <a:spcAft>
                          <a:spcPts val="600"/>
                        </a:spcAft>
                        <a:buClrTx/>
                        <a:buSzTx/>
                        <a:buFontTx/>
                        <a:buChar char="-"/>
                        <a:tabLst/>
                        <a:defRPr/>
                      </a:pPr>
                      <a:r>
                        <a:rPr lang="en-US" sz="1100" b="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engaged; wants to share about their day and hear about mine</a:t>
                      </a:r>
                    </a:p>
                    <a:p>
                      <a:pPr marL="346075" marR="0" lvl="0" indent="-111125" algn="l" defTabSz="457200" rtl="0" eaLnBrk="1" fontAlgn="auto" latinLnBrk="0" hangingPunct="1">
                        <a:lnSpc>
                          <a:spcPct val="100000"/>
                        </a:lnSpc>
                        <a:spcBef>
                          <a:spcPts val="0"/>
                        </a:spcBef>
                        <a:spcAft>
                          <a:spcPts val="600"/>
                        </a:spcAft>
                        <a:buClrTx/>
                        <a:buSzTx/>
                        <a:buFontTx/>
                        <a:buChar char="-"/>
                        <a:tabLst/>
                        <a:defRPr/>
                      </a:pPr>
                      <a:r>
                        <a:rPr lang="en-US" sz="1100" b="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has patience with small annoyances; lets things go that might typically get on their nerves.]</a:t>
                      </a:r>
                    </a:p>
                    <a:p>
                      <a:pPr marL="171450" indent="-171450" algn="l">
                        <a:spcAft>
                          <a:spcPts val="600"/>
                        </a:spcAft>
                        <a:buFont typeface="Arial" panose="020B0604020202020204" pitchFamily="34" charset="0"/>
                        <a:buChar char="•"/>
                        <a:defRPr/>
                      </a:pPr>
                      <a:r>
                        <a:rPr lang="en-US" sz="1100" kern="0" dirty="0">
                          <a:solidFill>
                            <a:schemeClr val="tx1"/>
                          </a:solidFill>
                          <a:latin typeface="Arial" panose="020B0604020202020204" pitchFamily="34" charset="0"/>
                          <a:ea typeface="Verdana" panose="020B0604030504040204" pitchFamily="34" charset="0"/>
                          <a:cs typeface="Arial" panose="020B0604020202020204" pitchFamily="34" charset="0"/>
                        </a:rPr>
                        <a:t>You can use this knowledge to help build connection by pointing out that you have noticed that person in a good mood and asking what is causing that good mood.</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0" dirty="0">
                          <a:solidFill>
                            <a:schemeClr val="tx1"/>
                          </a:solidFill>
                          <a:latin typeface="Arial" panose="020B0604020202020204" pitchFamily="34" charset="0"/>
                          <a:ea typeface="Verdana" panose="020B0604030504040204" pitchFamily="34" charset="0"/>
                          <a:cs typeface="Arial" panose="020B0604020202020204" pitchFamily="34" charset="0"/>
                        </a:rPr>
                        <a:t>Likewise, having a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baseline can also help you identify if someone is behaving uncharacteristically, which could be a sign that something is “off” with them and could prompt you to ask if they are doing okay.</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Bottom line, knowing the baseline of those around you is foundational to recognizing change and identifying risk.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8947939"/>
                  </a:ext>
                </a:extLst>
              </a:tr>
              <a:tr h="563844">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State the importance of a Circle of Support versus a line of support – a person may show different sides or signs to various people based on relationships or roles.</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975525946"/>
                  </a:ext>
                </a:extLst>
              </a:tr>
              <a:tr h="2253137">
                <a:tc>
                  <a:txBody>
                    <a:bodyPr/>
                    <a:lstStyle/>
                    <a:p>
                      <a:pPr algn="ct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 person may show different “sides” or behaviors to different people. Your specific role in a person’s life and your perspective and intuition is important.</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For example, a Soldier may keep it together at work, but show signs of stress or overwhelm at home with loved ones or with those they feel closest with.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Yet, the opposite can be true too where a Soldier may feel the need to keep a strong sense of stability with the family, but others the Soldier works with might recognize change in behavior at work.</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This is the value of a “Circle of Support” versus a line of support. It is of great value to have multiple people with invested concern and investment in each others’ lives so that deviations from baseline can be detected.</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4029843"/>
                  </a:ext>
                </a:extLst>
              </a:tr>
              <a:tr h="3991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5.</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55664463"/>
                  </a:ext>
                </a:extLst>
              </a:tr>
              <a:tr h="700478">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a:buFont typeface="Arial" panose="020B0604020202020204" pitchFamily="34" charset="0"/>
                        <a:buChar char="•"/>
                        <a:defRPr/>
                      </a:pPr>
                      <a:r>
                        <a:rPr lang="en-US" sz="1100" b="0" i="0" kern="1200" baseline="0" dirty="0">
                          <a:solidFill>
                            <a:schemeClr val="dk1"/>
                          </a:solidFill>
                          <a:effectLst/>
                          <a:latin typeface="Arial" panose="020B0604020202020204" pitchFamily="34" charset="0"/>
                          <a:ea typeface="+mn-ea"/>
                          <a:cs typeface="Arial" panose="020B0604020202020204" pitchFamily="34" charset="0"/>
                        </a:rPr>
                        <a:t>Now that you understand the foundational step of knowing a person’s baseline, next we will review protective factors, risk factors, and warning signs to </a:t>
                      </a:r>
                      <a:br>
                        <a:rPr lang="en-US" sz="1100" b="0" i="0" kern="1200" baseline="0" dirty="0">
                          <a:solidFill>
                            <a:schemeClr val="dk1"/>
                          </a:solidFill>
                          <a:effectLst/>
                          <a:latin typeface="Arial" panose="020B0604020202020204" pitchFamily="34" charset="0"/>
                          <a:ea typeface="+mn-ea"/>
                          <a:cs typeface="Arial" panose="020B0604020202020204" pitchFamily="34" charset="0"/>
                        </a:rPr>
                      </a:br>
                      <a:r>
                        <a:rPr lang="en-US" sz="1100" b="0" i="0" kern="1200" baseline="0" dirty="0">
                          <a:solidFill>
                            <a:schemeClr val="dk1"/>
                          </a:solidFill>
                          <a:effectLst/>
                          <a:latin typeface="Arial" panose="020B0604020202020204" pitchFamily="34" charset="0"/>
                          <a:ea typeface="+mn-ea"/>
                          <a:cs typeface="Arial" panose="020B0604020202020204" pitchFamily="34" charset="0"/>
                        </a:rPr>
                        <a:t>help you recognize a person’s level of risk.</a:t>
                      </a:r>
                      <a:endParaRPr lang="en-US" sz="1100" b="0" i="0" kern="1200" dirty="0">
                        <a:solidFill>
                          <a:schemeClr val="dk1"/>
                        </a:solidFill>
                        <a:effectLst/>
                        <a:latin typeface="Arial" panose="020B0604020202020204" pitchFamily="34" charset="0"/>
                        <a:ea typeface="+mn-ea"/>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244397"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6-B</a:t>
            </a:r>
          </a:p>
        </p:txBody>
      </p:sp>
      <p:sp>
        <p:nvSpPr>
          <p:cNvPr id="8" name="TextBox 7">
            <a:extLst>
              <a:ext uri="{FF2B5EF4-FFF2-40B4-BE49-F238E27FC236}">
                <a16:creationId xmlns:a16="http://schemas.microsoft.com/office/drawing/2014/main" id="{ECC9B923-C176-47E1-B0C7-ABEAD9A4276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R="0" lvl="0" algn="l" defTabSz="914400" rtl="0" eaLnBrk="1" fontAlgn="base" latinLnBrk="0" hangingPunct="1">
              <a:lnSpc>
                <a:spcPct val="100000"/>
              </a:lnSpc>
              <a:spcBef>
                <a:spcPct val="0"/>
              </a:spcBef>
              <a:spcAft>
                <a:spcPts val="600"/>
              </a:spcAft>
              <a:buClrTx/>
              <a:buSzTx/>
              <a:tabLst/>
              <a:defRPr/>
            </a:pPr>
            <a:r>
              <a:rPr lang="en-US" sz="1200" i="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9" name="TextBox 8">
            <a:extLst>
              <a:ext uri="{FF2B5EF4-FFF2-40B4-BE49-F238E27FC236}">
                <a16:creationId xmlns:a16="http://schemas.microsoft.com/office/drawing/2014/main" id="{C9602DB8-FC0D-62D5-C694-66063E4F6344}"/>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2491595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E230312-B467-457E-8AB7-E695F2C057F9}"/>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r>
              <a:rPr lang="en-US" sz="1200" i="1" dirty="0">
                <a:solidFill>
                  <a:prstClr val="black"/>
                </a:solidFill>
                <a:latin typeface="Arial" panose="020B0604020202020204" pitchFamily="34" charset="0"/>
                <a:cs typeface="Arial" panose="020B0604020202020204" pitchFamily="34" charset="0"/>
              </a:rPr>
              <a:t>[</a:t>
            </a:r>
            <a:r>
              <a:rPr lang="en-US" sz="1200" b="1" i="1" dirty="0">
                <a:solidFill>
                  <a:prstClr val="black"/>
                </a:solidFill>
                <a:latin typeface="Arial" panose="020B0604020202020204" pitchFamily="34" charset="0"/>
                <a:cs typeface="Arial" panose="020B0604020202020204" pitchFamily="34" charset="0"/>
              </a:rPr>
              <a:t>NOTE</a:t>
            </a:r>
            <a:r>
              <a:rPr lang="en-US" sz="1200" i="1" dirty="0">
                <a:solidFill>
                  <a:prstClr val="black"/>
                </a:solidFill>
                <a:latin typeface="Arial" panose="020B0604020202020204" pitchFamily="34" charset="0"/>
                <a:cs typeface="Arial" panose="020B0604020202020204" pitchFamily="34" charset="0"/>
              </a:rPr>
              <a:t>: IAW ATP 5-19, managing risk is a process of identifying, assessing, and controlling risk arising from a recognized set of factors.]</a:t>
            </a: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1288166429"/>
              </p:ext>
            </p:extLst>
          </p:nvPr>
        </p:nvGraphicFramePr>
        <p:xfrm>
          <a:off x="227146" y="3429065"/>
          <a:ext cx="4312722" cy="5491190"/>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761724">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Using the traffic light metaphor, provide an overview of protective factors, risk factors, and warning signs that can help Circle of Support members identify, assess, and mitigate risk.</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5252">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buFont typeface="Arial" panose="020B0604020202020204" pitchFamily="34" charset="0"/>
                        <a:buNone/>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Explain the traffic light metaphor.</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326905">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spcAft>
                          <a:spcPts val="600"/>
                        </a:spcAft>
                        <a:buFont typeface="Arial" panose="020B0604020202020204" pitchFamily="34" charset="0"/>
                        <a:buNone/>
                      </a:pP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r>
                        <a:rPr lang="en-US" sz="1100" b="1"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NOTE: </a:t>
                      </a: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This is meant to be an overview and introduction to the traffic light metaphor. DO NOT spend much time explaining each element</a:t>
                      </a: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t>
                      </a: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here; each one is</a:t>
                      </a: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discussed in greater detail in the slides ahead</a:t>
                      </a: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endPar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Consider a traffic light. A </a:t>
                      </a:r>
                      <a:r>
                        <a:rPr lang="en-US" sz="1100" kern="0" dirty="0">
                          <a:solidFill>
                            <a:schemeClr val="tx1"/>
                          </a:solidFill>
                          <a:latin typeface="Arial" panose="020B0604020202020204" pitchFamily="34" charset="0"/>
                          <a:cs typeface="Arial" panose="020B0604020202020204" pitchFamily="34" charset="0"/>
                        </a:rPr>
                        <a:t>traffic light helps to manage and control the risk of preventable traffic accidents that can result in injury or death.</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0" dirty="0">
                          <a:solidFill>
                            <a:schemeClr val="tx1"/>
                          </a:solidFill>
                          <a:latin typeface="Arial" panose="020B0604020202020204" pitchFamily="34" charset="0"/>
                          <a:cs typeface="Arial" panose="020B0604020202020204" pitchFamily="34" charset="0"/>
                        </a:rPr>
                        <a:t>The traffic light can serve a similar purpose and simplified framework for suicide prevention. The colors represent the levels of risk, and specifically the type</a:t>
                      </a:r>
                      <a:r>
                        <a:rPr lang="en-US" sz="1100" kern="0" baseline="0" dirty="0">
                          <a:solidFill>
                            <a:schemeClr val="tx1"/>
                          </a:solidFill>
                          <a:latin typeface="Arial" panose="020B0604020202020204" pitchFamily="34" charset="0"/>
                          <a:cs typeface="Arial" panose="020B0604020202020204" pitchFamily="34" charset="0"/>
                        </a:rPr>
                        <a:t> of </a:t>
                      </a:r>
                      <a:r>
                        <a:rPr lang="en-US" sz="1100" kern="0" dirty="0">
                          <a:solidFill>
                            <a:schemeClr val="tx1"/>
                          </a:solidFill>
                          <a:latin typeface="Arial" panose="020B0604020202020204" pitchFamily="34" charset="0"/>
                          <a:cs typeface="Arial" panose="020B0604020202020204" pitchFamily="34" charset="0"/>
                        </a:rPr>
                        <a:t>behaviors being demonstrated,</a:t>
                      </a:r>
                      <a:r>
                        <a:rPr lang="en-US" sz="1100" kern="0" baseline="0" dirty="0">
                          <a:solidFill>
                            <a:schemeClr val="tx1"/>
                          </a:solidFill>
                          <a:latin typeface="Arial" panose="020B0604020202020204" pitchFamily="34" charset="0"/>
                          <a:cs typeface="Arial" panose="020B0604020202020204" pitchFamily="34" charset="0"/>
                        </a:rPr>
                        <a:t> while also providing guidance as to what steps to take to mitigate risk.</a:t>
                      </a:r>
                      <a:endParaRPr lang="en-US" sz="1100" dirty="0">
                        <a:solidFill>
                          <a:schemeClr val="dk1"/>
                        </a:solidFill>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52368">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2.</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Explain the risk levels according to traffic</a:t>
                      </a:r>
                      <a:r>
                        <a:rPr lang="en-US" sz="1100" b="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light colors such as green light protective factors, yellow light risk factors, and red light warning signs.</a:t>
                      </a:r>
                      <a:endPar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917344925"/>
                  </a:ext>
                </a:extLst>
              </a:tr>
              <a:tr h="1182257">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Green lights mean drive on with relative safety. Protective factors are behaviors or support systems that </a:t>
                      </a:r>
                      <a:r>
                        <a:rPr lang="en-US" sz="1100" dirty="0">
                          <a:latin typeface="Arial" panose="020B0604020202020204" pitchFamily="34" charset="0"/>
                          <a:cs typeface="Arial" panose="020B0604020202020204" pitchFamily="34" charset="0"/>
                        </a:rPr>
                        <a:t>help to decrease the chances that a combination of risk factors and life challenges result in negative outcomes.</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850286"/>
                  </a:ext>
                </a:extLst>
              </a:tr>
            </a:tbl>
          </a:graphicData>
        </a:graphic>
      </p:graphicFrame>
      <p:sp>
        <p:nvSpPr>
          <p:cNvPr id="8" name="TextBox 7"/>
          <p:cNvSpPr txBox="1"/>
          <p:nvPr/>
        </p:nvSpPr>
        <p:spPr>
          <a:xfrm>
            <a:off x="0" y="9312095"/>
            <a:ext cx="7315200" cy="282353"/>
          </a:xfrm>
          <a:prstGeom prst="rect">
            <a:avLst/>
          </a:prstGeom>
          <a:noFill/>
        </p:spPr>
        <p:txBody>
          <a:bodyPr wrap="square" lIns="96742" tIns="48371" rIns="96742" bIns="48371" rtlCol="0">
            <a:spAutoFit/>
          </a:bodyPr>
          <a:lstStyle/>
          <a:p>
            <a:pPr algn="ctr"/>
            <a:r>
              <a:rPr lang="en-US" sz="1200" i="1" dirty="0"/>
              <a:t>7-A</a:t>
            </a:r>
          </a:p>
        </p:txBody>
      </p:sp>
      <p:sp>
        <p:nvSpPr>
          <p:cNvPr id="10" name="Isosceles Triangle 9">
            <a:extLst>
              <a:ext uri="{FF2B5EF4-FFF2-40B4-BE49-F238E27FC236}">
                <a16:creationId xmlns:a16="http://schemas.microsoft.com/office/drawing/2014/main" id="{BA0D8323-7145-42E9-A9E1-0D22672972E7}"/>
              </a:ext>
            </a:extLst>
          </p:cNvPr>
          <p:cNvSpPr/>
          <p:nvPr/>
        </p:nvSpPr>
        <p:spPr>
          <a:xfrm rot="5400000">
            <a:off x="4242816" y="8897112"/>
            <a:ext cx="311220" cy="32157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632" tIns="47816" rIns="95632" bIns="47816" rtlCol="0" anchor="ctr"/>
          <a:lstStyle/>
          <a:p>
            <a:pPr algn="ctr"/>
            <a:endParaRPr lang="en-US" dirty="0"/>
          </a:p>
        </p:txBody>
      </p:sp>
      <p:sp>
        <p:nvSpPr>
          <p:cNvPr id="3" name="TextBox 2">
            <a:extLst>
              <a:ext uri="{FF2B5EF4-FFF2-40B4-BE49-F238E27FC236}">
                <a16:creationId xmlns:a16="http://schemas.microsoft.com/office/drawing/2014/main" id="{2A814B95-9D84-DF5A-0A8F-86AF782D6CB4}"/>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519743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614220192"/>
              </p:ext>
            </p:extLst>
          </p:nvPr>
        </p:nvGraphicFramePr>
        <p:xfrm>
          <a:off x="211666" y="397250"/>
          <a:ext cx="4389120" cy="8209838"/>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2597046">
                <a:tc>
                  <a:txBody>
                    <a:bodyPr/>
                    <a:lstStyle/>
                    <a:p>
                      <a:pPr marL="171450" indent="-171450" algn="ctr">
                        <a:spcBef>
                          <a:spcPts val="0"/>
                        </a:spcBef>
                        <a:spcAft>
                          <a:spcPts val="600"/>
                        </a:spcAft>
                        <a:buFont typeface="Arial" panose="020B0604020202020204" pitchFamily="34" charset="0"/>
                        <a:buChar char="•"/>
                      </a:pPr>
                      <a:endParaRPr lang="en-US" sz="1100" b="0"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Yellow lights mean caution. Risk factors are issues that increase suicide risk. While risk factors alone do not necessarily indicate an emergency or crisis, a combination of risk factors would increase concern.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Red lights mean stop. Warning signs are time-sensitive concerns and indicate the highest level of risk. When you recognize warning signs, you must stop what you are doing and take immediate action.</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No single factor differentiates a red light from a yellow light. Factors can differ amongst individuals and situations. The yellow light is meant to be a cue to action whereas the red light is a sign of “imminent danger,” stop what you’re doing and give undivided attention to the situation at hand.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Protective factors, risk factors, and warning signs all play a role in identifying an individual’s level of risk for suicide. Being aware and alert to the signs and indicators can help you assess a person’s risk level for self-injury or death by suicide.</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0433184"/>
                  </a:ext>
                </a:extLst>
              </a:tr>
              <a:tr h="70828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Explain the importance of being alert to</a:t>
                      </a:r>
                      <a:r>
                        <a:rPr lang="en-US" sz="1100" b="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t>
                      </a: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changes </a:t>
                      </a:r>
                      <a:r>
                        <a:rPr lang="en-US" sz="1100" b="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and that participants can use ACE to help someone lower their risk level.</a:t>
                      </a:r>
                      <a:endPar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998862672"/>
                  </a:ext>
                </a:extLst>
              </a:tr>
              <a:tr h="2675744">
                <a:tc>
                  <a:txBody>
                    <a:bodyPr/>
                    <a:lstStyle/>
                    <a:p>
                      <a:pPr algn="ct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It</a:t>
                      </a: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is also important that you stay alert to changes, such as deviations from a person’s baseline. </a:t>
                      </a: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Similar to the colors of a traffic light, a</a:t>
                      </a: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person’s risk levels can change.</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While a standard traffic light changes from green to yellow to red and back to green, this is not the typical pattern when it comes to suicide risk.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For suicide prevention purposes, the lights can change in both directions and you have the opportunity to help someone change from red to yellow to green by putting your ACE training into action.</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How you use ACE will differ depending on the risk level or light color you are responding to.</a:t>
                      </a:r>
                      <a:endPar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8561243"/>
                  </a:ext>
                </a:extLst>
              </a:tr>
              <a:tr h="45517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spcAft>
                          <a:spcPts val="600"/>
                        </a:spcAft>
                        <a:buFont typeface="Arial" panose="020B0604020202020204" pitchFamily="34" charset="0"/>
                        <a:buNone/>
                      </a:pPr>
                      <a:r>
                        <a:rPr lang="en-US" sz="1100" b="1" dirty="0">
                          <a:latin typeface="Arial" panose="020B0604020202020204" pitchFamily="34" charset="0"/>
                          <a:ea typeface="Verdana" panose="020B0604030504040204" pitchFamily="34" charset="0"/>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31988886"/>
                  </a:ext>
                </a:extLst>
              </a:tr>
              <a:tr h="708285">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Let’s review green light protective factors and the importance of intentionally strengthening them.</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sz="1100" dirty="0">
                        <a:solidFill>
                          <a:schemeClr val="dk1"/>
                        </a:solidFill>
                        <a:latin typeface="Arial" panose="020B0604020202020204" pitchFamily="34" charset="0"/>
                        <a:ea typeface="Verdana" panose="020B060403050404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1812034"/>
                  </a:ext>
                </a:extLst>
              </a:tr>
            </a:tbl>
          </a:graphicData>
        </a:graphic>
      </p:graphicFrame>
      <p:sp>
        <p:nvSpPr>
          <p:cNvPr id="5" name="Rectangle 4"/>
          <p:cNvSpPr/>
          <p:nvPr/>
        </p:nvSpPr>
        <p:spPr>
          <a:xfrm>
            <a:off x="4244397"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7-B</a:t>
            </a:r>
          </a:p>
        </p:txBody>
      </p:sp>
      <p:sp>
        <p:nvSpPr>
          <p:cNvPr id="8" name="TextBox 7">
            <a:extLst>
              <a:ext uri="{FF2B5EF4-FFF2-40B4-BE49-F238E27FC236}">
                <a16:creationId xmlns:a16="http://schemas.microsoft.com/office/drawing/2014/main" id="{25DACA56-0308-419D-A4DD-9620DB98C017}"/>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0FE46CDC-DE3D-EC86-7CD8-46CBD1F76BD4}"/>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762236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523469207"/>
              </p:ext>
            </p:extLst>
          </p:nvPr>
        </p:nvGraphicFramePr>
        <p:xfrm>
          <a:off x="270934" y="3360415"/>
          <a:ext cx="4312722" cy="3463109"/>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55909">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Describe protective factors and explain the importance of intentionally strengthening them</a:t>
                      </a:r>
                      <a:r>
                        <a:rPr lang="en-US" sz="1100" b="1" baseline="0" dirty="0">
                          <a:solidFill>
                            <a:schemeClr val="tx1"/>
                          </a:solidFill>
                          <a:latin typeface="Arial" panose="020B0604020202020204" pitchFamily="34" charset="0"/>
                          <a:cs typeface="Arial" panose="020B0604020202020204" pitchFamily="34" charset="0"/>
                        </a:rPr>
                        <a:t> for oneself and others around them.</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66902">
                <a:tc>
                  <a:txBody>
                    <a:bodyPr/>
                    <a:lstStyle/>
                    <a:p>
                      <a:endParaRPr lang="en-US" sz="1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1" i="1" strike="noStrike" kern="1200" dirty="0">
                          <a:solidFill>
                            <a:schemeClr val="tx1"/>
                          </a:solidFill>
                          <a:effectLst/>
                          <a:latin typeface="Arial" panose="020B0604020202020204" pitchFamily="34" charset="0"/>
                          <a:ea typeface="+mn-ea"/>
                          <a:cs typeface="Arial" panose="020B0604020202020204" pitchFamily="34" charset="0"/>
                        </a:rPr>
                        <a:t>[SLIDE BUILDS]</a:t>
                      </a: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2674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Define protective factors.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388057216"/>
                  </a:ext>
                </a:extLst>
              </a:tr>
              <a:tr h="757068">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solidFill>
                            <a:srgbClr val="222222"/>
                          </a:solidFill>
                          <a:latin typeface="Arial" panose="020B0604020202020204" pitchFamily="34" charset="0"/>
                          <a:cs typeface="Arial" panose="020B0604020202020204" pitchFamily="34" charset="0"/>
                        </a:rPr>
                        <a:t>Protective factors are skills, strengths, or resources that help people deal more effectively with stressful events.</a:t>
                      </a:r>
                      <a:r>
                        <a:rPr lang="en-US" sz="1100" baseline="0" dirty="0">
                          <a:solidFill>
                            <a:srgbClr val="222222"/>
                          </a:solidFill>
                          <a:latin typeface="Arial" panose="020B0604020202020204" pitchFamily="34" charset="0"/>
                          <a:cs typeface="Arial" panose="020B0604020202020204" pitchFamily="34" charset="0"/>
                        </a:rPr>
                        <a:t>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rgbClr val="222222"/>
                          </a:solidFill>
                          <a:latin typeface="Arial" panose="020B0604020202020204" pitchFamily="34" charset="0"/>
                          <a:cs typeface="Arial" panose="020B0604020202020204" pitchFamily="34" charset="0"/>
                        </a:rPr>
                        <a:t>Protective factors help to offset or mitigate risk.</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795654"/>
                  </a:ext>
                </a:extLst>
              </a:tr>
              <a:tr h="51767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participants to provide examples of protective factors based on the definition provided.</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79795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Given the definition,</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are some examples of protective factors that can help offset or mitigate risk?</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Allow for responses.] </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3182"/>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8-A</a:t>
            </a:r>
          </a:p>
        </p:txBody>
      </p:sp>
      <p:sp>
        <p:nvSpPr>
          <p:cNvPr id="10" name="Isosceles Triangle 9"/>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5A5DD548-FCDE-493D-80C3-9FCD2802726C}"/>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F5C9E76D-5EA7-459C-08E8-5D2B05141FFF}"/>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Circle of Support- Base Module</a:t>
            </a:r>
          </a:p>
        </p:txBody>
      </p:sp>
      <p:graphicFrame>
        <p:nvGraphicFramePr>
          <p:cNvPr id="3" name="Table 2">
            <a:extLst>
              <a:ext uri="{FF2B5EF4-FFF2-40B4-BE49-F238E27FC236}">
                <a16:creationId xmlns:a16="http://schemas.microsoft.com/office/drawing/2014/main" id="{6D3B6887-D0FB-8AB9-D2FB-F0FB59A5D0B8}"/>
              </a:ext>
            </a:extLst>
          </p:cNvPr>
          <p:cNvGraphicFramePr>
            <a:graphicFrameLocks noGrp="1"/>
          </p:cNvGraphicFramePr>
          <p:nvPr/>
        </p:nvGraphicFramePr>
        <p:xfrm>
          <a:off x="276713" y="6786073"/>
          <a:ext cx="4312722" cy="2421636"/>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832079183"/>
                    </a:ext>
                  </a:extLst>
                </a:gridCol>
                <a:gridCol w="3884390">
                  <a:extLst>
                    <a:ext uri="{9D8B030D-6E8A-4147-A177-3AD203B41FA5}">
                      <a16:colId xmlns:a16="http://schemas.microsoft.com/office/drawing/2014/main" val="1826802002"/>
                    </a:ext>
                  </a:extLst>
                </a:gridCol>
              </a:tblGrid>
              <a:tr h="41605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Provide examples of protective factors.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301243429"/>
                  </a:ext>
                </a:extLst>
              </a:tr>
              <a:tr h="6582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i="1" baseline="0" dirty="0">
                          <a:solidFill>
                            <a:srgbClr val="222222"/>
                          </a:solidFill>
                          <a:latin typeface="Arial" panose="020B0604020202020204" pitchFamily="34" charset="0"/>
                          <a:cs typeface="Arial" panose="020B0604020202020204" pitchFamily="34" charset="0"/>
                        </a:rPr>
                        <a:t>[CLICK TO ADVANCE]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rgbClr val="222222"/>
                          </a:solidFill>
                          <a:latin typeface="Arial" panose="020B0604020202020204" pitchFamily="34" charset="0"/>
                          <a:cs typeface="Arial" panose="020B0604020202020204" pitchFamily="34" charset="0"/>
                        </a:rPr>
                        <a:t>Some examples of protective factors include</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rgbClr val="222222"/>
                          </a:solidFill>
                          <a:latin typeface="Arial" panose="020B0604020202020204" pitchFamily="34" charset="0"/>
                          <a:cs typeface="Arial" panose="020B0604020202020204" pitchFamily="34" charset="0"/>
                        </a:rPr>
                        <a:t>using productive coping skills like problem-solving, deep breathing, or considering another perspective on an issue</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rgbClr val="222222"/>
                          </a:solidFill>
                          <a:latin typeface="Arial" panose="020B0604020202020204" pitchFamily="34" charset="0"/>
                          <a:cs typeface="Arial" panose="020B0604020202020204" pitchFamily="34" charset="0"/>
                        </a:rPr>
                        <a:t>being willing to talk with others about the things going on in your life</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rgbClr val="222222"/>
                          </a:solidFill>
                          <a:latin typeface="Arial" panose="020B0604020202020204" pitchFamily="34" charset="0"/>
                          <a:cs typeface="Arial" panose="020B0604020202020204" pitchFamily="34" charset="0"/>
                        </a:rPr>
                        <a:t>cultivating strong personal relationships and contributing to strong unit or family cohesion</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4481646"/>
                  </a:ext>
                </a:extLst>
              </a:tr>
            </a:tbl>
          </a:graphicData>
        </a:graphic>
      </p:graphicFrame>
      <p:sp>
        <p:nvSpPr>
          <p:cNvPr id="5" name="Rectangle 4">
            <a:extLst>
              <a:ext uri="{FF2B5EF4-FFF2-40B4-BE49-F238E27FC236}">
                <a16:creationId xmlns:a16="http://schemas.microsoft.com/office/drawing/2014/main" id="{3EFB424D-ACE9-2526-AF25-3FB0A94FCAD2}"/>
              </a:ext>
            </a:extLst>
          </p:cNvPr>
          <p:cNvSpPr/>
          <p:nvPr/>
        </p:nvSpPr>
        <p:spPr>
          <a:xfrm>
            <a:off x="4118198" y="3566182"/>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Tree>
    <p:extLst>
      <p:ext uri="{BB962C8B-B14F-4D97-AF65-F5344CB8AC3E}">
        <p14:creationId xmlns:p14="http://schemas.microsoft.com/office/powerpoint/2010/main" val="19493993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59641356"/>
              </p:ext>
            </p:extLst>
          </p:nvPr>
        </p:nvGraphicFramePr>
        <p:xfrm>
          <a:off x="211666" y="397251"/>
          <a:ext cx="4389120" cy="5726547"/>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837189">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49300" marR="0" lvl="0" indent="-171450" algn="l" defTabSz="914400" rtl="0" eaLnBrk="0" fontAlgn="base" latinLnBrk="0" hangingPunct="0">
                        <a:lnSpc>
                          <a:spcPct val="100000"/>
                        </a:lnSpc>
                        <a:spcBef>
                          <a:spcPct val="0"/>
                        </a:spcBef>
                        <a:spcAft>
                          <a:spcPts val="600"/>
                        </a:spcAft>
                        <a:buClrTx/>
                        <a:buSzTx/>
                        <a:buFont typeface="Courier New" panose="02070309020205020404" pitchFamily="49" charset="0"/>
                        <a:buChar char="o"/>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Soldiers have cohesion built into the job structure of their unit; but cohesion – sticking together – is just as important in the Circle of Support relationships</a:t>
                      </a:r>
                      <a:endParaRPr kumimoji="0" lang="en-US" sz="1100" b="0" i="0" u="none" strike="noStrike" kern="1200" cap="none" spc="0" normalizeH="0" baseline="0" noProof="0" dirty="0">
                        <a:ln>
                          <a:noFill/>
                        </a:ln>
                        <a:solidFill>
                          <a:srgbClr val="222222"/>
                        </a:solidFill>
                        <a:effectLst/>
                        <a:highlight>
                          <a:srgbClr val="00FF00"/>
                        </a:highlight>
                        <a:uLnTx/>
                        <a:uFillTx/>
                        <a:latin typeface="Arial" panose="020B0604020202020204" pitchFamily="34" charset="0"/>
                        <a:ea typeface="+mn-ea"/>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5647953"/>
                  </a:ext>
                </a:extLst>
              </a:tr>
              <a:tr h="567801">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State that it is important to consistently work to improve or strengthen the protective factors for oneself along with </a:t>
                      </a: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those within your Circle of Support.</a:t>
                      </a:r>
                      <a:endPar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060143957"/>
                  </a:ext>
                </a:extLst>
              </a:tr>
              <a:tr h="3294643">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Protective factors can be enhanced. It requires personal ownership, however. Just like routine exercise, it is important that you routinely work to strengthen your protective factors and those of others around you.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If comfortable, briefly share a personal example of a protective factor you have intentionally cultivated in the past or one you are currently focused on increasing.]</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Take a look at the protective factors on the slide. Consider which one or ones you could benefit from enhancing.</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 a member of your Soldier’s Circle of Support, you are part of a team. Your actions influence the protective factors of your Soldier and of others in your family or support circle. For example, being part of a family or circle of friends that supports each other helps people to feel connected. Healthy, strong connection to others is a core protective factor.</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6235165"/>
                  </a:ext>
                </a:extLst>
              </a:tr>
              <a:tr h="292616">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4.</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785196789"/>
                  </a:ext>
                </a:extLst>
              </a:tr>
              <a:tr h="430209">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a:latin typeface="Arial" panose="020B0604020202020204" pitchFamily="34" charset="0"/>
                          <a:cs typeface="Arial" panose="020B0604020202020204" pitchFamily="34" charset="0"/>
                        </a:rPr>
                        <a:t>Let’s look at how you can use the ACE process to </a:t>
                      </a:r>
                      <a:br>
                        <a:rPr lang="en-US" sz="1100" baseline="0" dirty="0">
                          <a:latin typeface="Arial" panose="020B0604020202020204" pitchFamily="34" charset="0"/>
                          <a:cs typeface="Arial" panose="020B0604020202020204" pitchFamily="34" charset="0"/>
                        </a:rPr>
                      </a:br>
                      <a:r>
                        <a:rPr lang="en-US" sz="1100" baseline="0" dirty="0">
                          <a:latin typeface="Arial" panose="020B0604020202020204" pitchFamily="34" charset="0"/>
                          <a:cs typeface="Arial" panose="020B0604020202020204" pitchFamily="34" charset="0"/>
                        </a:rPr>
                        <a:t>bolster protective factors</a:t>
                      </a:r>
                      <a:r>
                        <a:rPr lang="en-US" sz="1100" dirty="0">
                          <a:latin typeface="Arial" panose="020B0604020202020204" pitchFamily="34" charset="0"/>
                          <a:cs typeface="Arial" panose="020B0604020202020204" pitchFamily="34" charset="0"/>
                        </a:rPr>
                        <a:t>.</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4712327"/>
                  </a:ext>
                </a:extLst>
              </a:tr>
            </a:tbl>
          </a:graphicData>
        </a:graphic>
      </p:graphicFrame>
      <p:sp>
        <p:nvSpPr>
          <p:cNvPr id="5" name="Rectangle 4"/>
          <p:cNvSpPr/>
          <p:nvPr/>
        </p:nvSpPr>
        <p:spPr>
          <a:xfrm>
            <a:off x="4244397"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8-B</a:t>
            </a:r>
          </a:p>
        </p:txBody>
      </p:sp>
      <p:sp>
        <p:nvSpPr>
          <p:cNvPr id="8" name="TextBox 7">
            <a:extLst>
              <a:ext uri="{FF2B5EF4-FFF2-40B4-BE49-F238E27FC236}">
                <a16:creationId xmlns:a16="http://schemas.microsoft.com/office/drawing/2014/main" id="{FE8989E5-ADC4-48B3-AF45-056D48F575AF}"/>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EA4CF189-743B-FC66-3B99-E240011D37E8}"/>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38609198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2406381288"/>
              </p:ext>
            </p:extLst>
          </p:nvPr>
        </p:nvGraphicFramePr>
        <p:xfrm>
          <a:off x="227146" y="3429064"/>
          <a:ext cx="4312722" cy="5037496"/>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360187">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Facilitate</a:t>
                      </a:r>
                      <a:r>
                        <a:rPr lang="en-US" sz="1100" b="1" baseline="0" dirty="0">
                          <a:solidFill>
                            <a:schemeClr val="tx1"/>
                          </a:solidFill>
                          <a:latin typeface="Arial" panose="020B0604020202020204" pitchFamily="34" charset="0"/>
                          <a:cs typeface="Arial" panose="020B0604020202020204" pitchFamily="34" charset="0"/>
                        </a:rPr>
                        <a:t> a discussion where Circle of Support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members discuss how to use</a:t>
                      </a:r>
                      <a:r>
                        <a:rPr lang="en-US" sz="1100" b="1" dirty="0">
                          <a:solidFill>
                            <a:schemeClr val="tx1"/>
                          </a:solidFill>
                          <a:latin typeface="Arial" panose="020B0604020202020204" pitchFamily="34" charset="0"/>
                          <a:cs typeface="Arial" panose="020B0604020202020204" pitchFamily="34" charset="0"/>
                        </a:rPr>
                        <a:t> ACE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(Ask, Care, Escort) to </a:t>
                      </a:r>
                      <a:r>
                        <a:rPr lang="en-US" sz="1100" b="1" baseline="0" dirty="0">
                          <a:solidFill>
                            <a:schemeClr val="tx1"/>
                          </a:solidFill>
                          <a:latin typeface="Arial" panose="020B0604020202020204" pitchFamily="34" charset="0"/>
                          <a:cs typeface="Arial" panose="020B0604020202020204" pitchFamily="34" charset="0"/>
                        </a:rPr>
                        <a:t>help enhance protective factors with members of your Circle of Support. </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4513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Highlight that Ask, Care, Escort (ACE) is a process that can be used to bolster protective factors and provide an example.</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70875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ACE process can also be used as proactive suicide prevention such as to bolster the green light protective factors.</a:t>
                      </a:r>
                    </a:p>
                    <a:p>
                      <a:pPr marL="1714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Consider an example. In a normal day-to-day interaction with your Soldier, you might simply </a:t>
                      </a: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how they are doing or how a particular aspect of their life is going. You do not ask because you noticed anything of concern, but you ask because you want to demonstrate you </a:t>
                      </a: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CARE</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about them and their well-being.</a:t>
                      </a:r>
                    </a:p>
                    <a:p>
                      <a:pPr marL="1714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While asking in and of itself is a demonstration that you </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CARE</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you can further show you CARE by actively and constructively listening and responding to what they have to share. For instance, you could eliminate distractions like a cell phone to be fully present and could ask follow up questions to encourage them to share more about the good thing(s) in their life. </a:t>
                      </a:r>
                    </a:p>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purpose of the question on this slide is to set up small group discussions on the next slide.]</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9-A</a:t>
            </a:r>
          </a:p>
        </p:txBody>
      </p:sp>
      <p:sp>
        <p:nvSpPr>
          <p:cNvPr id="9" name="Isosceles Triangle 8"/>
          <p:cNvSpPr/>
          <p:nvPr/>
        </p:nvSpPr>
        <p:spPr>
          <a:xfrm rot="5400000">
            <a:off x="4242816" y="8899901"/>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2" name="Rectangle 11"/>
          <p:cNvSpPr/>
          <p:nvPr/>
        </p:nvSpPr>
        <p:spPr>
          <a:xfrm>
            <a:off x="4003950" y="3469500"/>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1" name="TextBox 10">
            <a:extLst>
              <a:ext uri="{FF2B5EF4-FFF2-40B4-BE49-F238E27FC236}">
                <a16:creationId xmlns:a16="http://schemas.microsoft.com/office/drawing/2014/main" id="{1529191F-A94C-4C1D-A483-32A5B8EDCF1F}"/>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srgbClr val="0070C0"/>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srgbClr val="0070C0"/>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DA8ADE66-1D35-E790-C6B9-A951947A15EF}"/>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14436625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58171800"/>
              </p:ext>
            </p:extLst>
          </p:nvPr>
        </p:nvGraphicFramePr>
        <p:xfrm>
          <a:off x="211666" y="376156"/>
          <a:ext cx="4389120" cy="4650948"/>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1799008">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Let’s say your Soldier is sharing their excitement about getting slotted for Basic Leader Course (BLC) next month. They express their goal to crush their assessments, such as the Army Combat Fitness Test (ACFT). The </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ESCORT</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step may involve inviting them to go with you to check out a resource like the Army Wellness Center (AWC) to further support their goals or showing support by inquiring what resources they are using to support their goals. ESCORT could also simply be setting up a time to engage in an extra PT session together.  </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9480142"/>
                  </a:ext>
                </a:extLst>
              </a:tr>
              <a:tr h="57800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Facilitate a brief discussion for Circle of Support members to discuss in small groups how they could use the steps of ACE with those in their Circle of Support to bolster protective factors.</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38831484"/>
                  </a:ext>
                </a:extLst>
              </a:tr>
              <a:tr h="1749454">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Now it is your turn. In groups of 3 or 4, discuss the following question: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can you use each step of ACE to strengthen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your connection with members of your Circle of Support?</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Discuss in your small group and then I will ask for some of you to share with the large group.</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Once discussions have finished, ask participants to close out their small group discussions and advance to the next slide to guide the activity debrief.]</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242816"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9-B</a:t>
            </a:r>
          </a:p>
        </p:txBody>
      </p:sp>
      <p:sp>
        <p:nvSpPr>
          <p:cNvPr id="8" name="TextBox 7">
            <a:extLst>
              <a:ext uri="{FF2B5EF4-FFF2-40B4-BE49-F238E27FC236}">
                <a16:creationId xmlns:a16="http://schemas.microsoft.com/office/drawing/2014/main" id="{36740429-26A5-42A8-9F86-4366516F7E42}"/>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F3CD84C1-1462-B060-048A-9FB2A146E85B}"/>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3298263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C42057-D85E-47D2-A21F-F43475273095}"/>
              </a:ext>
            </a:extLst>
          </p:cNvPr>
          <p:cNvSpPr/>
          <p:nvPr/>
        </p:nvSpPr>
        <p:spPr>
          <a:xfrm>
            <a:off x="897023" y="745853"/>
            <a:ext cx="5521155" cy="368496"/>
          </a:xfrm>
          <a:prstGeom prst="rect">
            <a:avLst/>
          </a:prstGeom>
          <a:solidFill>
            <a:srgbClr val="FFCC00"/>
          </a:solidFill>
          <a:ln w="25400" cap="flat" cmpd="sng" algn="ctr">
            <a:solidFill>
              <a:srgbClr val="00956F"/>
            </a:solidFill>
            <a:prstDash val="solid"/>
            <a:miter lim="800000"/>
          </a:ln>
          <a:effectLst/>
        </p:spPr>
        <p:txBody>
          <a:bodyPr lIns="95727" tIns="47863" rIns="95727" bIns="47863" rtlCol="0" anchor="ctr"/>
          <a:lstStyle/>
          <a:p>
            <a:pPr algn="ctr" defTabSz="957468" fontAlgn="base">
              <a:spcBef>
                <a:spcPct val="0"/>
              </a:spcBef>
              <a:spcAft>
                <a:spcPct val="0"/>
              </a:spcAft>
              <a:defRPr/>
            </a:pPr>
            <a:r>
              <a:rPr lang="en-US" sz="1300" b="1" kern="0" dirty="0">
                <a:solidFill>
                  <a:prstClr val="black"/>
                </a:solidFill>
                <a:latin typeface="Arial" panose="020B0604020202020204" pitchFamily="34" charset="0"/>
                <a:ea typeface="Verdana" panose="020B0604030504040204" pitchFamily="34" charset="0"/>
                <a:cs typeface="Arial" panose="020B0604020202020204" pitchFamily="34" charset="0"/>
              </a:rPr>
              <a:t>Introduction</a:t>
            </a:r>
          </a:p>
        </p:txBody>
      </p:sp>
      <p:sp>
        <p:nvSpPr>
          <p:cNvPr id="9" name="Notes Placeholder 2">
            <a:extLst>
              <a:ext uri="{FF2B5EF4-FFF2-40B4-BE49-F238E27FC236}">
                <a16:creationId xmlns:a16="http://schemas.microsoft.com/office/drawing/2014/main" id="{123A3408-FA24-4A31-93B2-FE6FD6BB19F5}"/>
              </a:ext>
            </a:extLst>
          </p:cNvPr>
          <p:cNvSpPr txBox="1">
            <a:spLocks/>
          </p:cNvSpPr>
          <p:nvPr/>
        </p:nvSpPr>
        <p:spPr>
          <a:xfrm>
            <a:off x="502435" y="1369865"/>
            <a:ext cx="6427622" cy="7189329"/>
          </a:xfrm>
          <a:prstGeom prst="rect">
            <a:avLst/>
          </a:prstGeom>
        </p:spPr>
        <p:txBody>
          <a:bodyPr lIns="101654" tIns="50826" rIns="101654" bIns="50826"/>
          <a:lst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defTabSz="957468">
              <a:spcBef>
                <a:spcPts val="0"/>
              </a:spcBef>
              <a:spcAft>
                <a:spcPts val="0"/>
              </a:spcAft>
            </a:pPr>
            <a:endParaRPr lang="en-US" sz="1100" dirty="0">
              <a:solidFill>
                <a:prstClr val="black"/>
              </a:solidFill>
              <a:latin typeface="Verdana" panose="020B0604030504040204" pitchFamily="34" charset="0"/>
              <a:ea typeface="Verdana" panose="020B0604030504040204" pitchFamily="34" charset="0"/>
            </a:endParaRPr>
          </a:p>
          <a:p>
            <a:pPr defTabSz="957468">
              <a:spcBef>
                <a:spcPts val="0"/>
              </a:spcBef>
              <a:spcAft>
                <a:spcPts val="0"/>
              </a:spcAft>
            </a:pPr>
            <a:endParaRPr lang="en-US" sz="1100" dirty="0">
              <a:solidFill>
                <a:prstClr val="black"/>
              </a:solidFill>
              <a:latin typeface="Verdana" panose="020B0604030504040204" pitchFamily="34" charset="0"/>
              <a:ea typeface="Verdana" panose="020B0604030504040204" pitchFamily="34" charset="0"/>
            </a:endParaRPr>
          </a:p>
        </p:txBody>
      </p:sp>
      <p:sp>
        <p:nvSpPr>
          <p:cNvPr id="2" name="Notes Placeholder 1"/>
          <p:cNvSpPr>
            <a:spLocks noGrp="1"/>
          </p:cNvSpPr>
          <p:nvPr>
            <p:ph type="body" idx="1"/>
          </p:nvPr>
        </p:nvSpPr>
        <p:spPr>
          <a:xfrm>
            <a:off x="897022" y="1154170"/>
            <a:ext cx="5521155" cy="7493351"/>
          </a:xfrm>
          <a:prstGeom prst="rect">
            <a:avLst/>
          </a:prstGeom>
        </p:spPr>
        <p:txBody>
          <a:bodyPr lIns="95747" tIns="47873" rIns="95747" bIns="47873"/>
          <a:lstStyle/>
          <a:p>
            <a:pPr defTabSz="478734"/>
            <a:r>
              <a:rPr lang="en-US" dirty="0">
                <a:solidFill>
                  <a:prstClr val="black"/>
                </a:solidFill>
                <a:latin typeface="Arial" panose="020B0604020202020204" pitchFamily="34" charset="0"/>
                <a:cs typeface="Arial" panose="020B0604020202020204" pitchFamily="34" charset="0"/>
              </a:rPr>
              <a:t>The Army Suicide Prevention Program was instituted by CSA General John A. Wickham in 1984. Since that time, suicide prevention and awareness has evolved. In 2009, Ask, Care, Escort (ACE) training was introduced to update existing suicide prevention training and to respond to a rise in suicide rates. </a:t>
            </a:r>
          </a:p>
          <a:p>
            <a:pPr defTabSz="478734"/>
            <a:endParaRPr lang="en-US" dirty="0">
              <a:solidFill>
                <a:prstClr val="black"/>
              </a:solidFill>
              <a:latin typeface="Arial" panose="020B0604020202020204" pitchFamily="34" charset="0"/>
              <a:cs typeface="Arial" panose="020B0604020202020204" pitchFamily="34" charset="0"/>
            </a:endParaRPr>
          </a:p>
          <a:p>
            <a:pPr defTabSz="478734"/>
            <a:r>
              <a:rPr lang="en-US" dirty="0">
                <a:solidFill>
                  <a:prstClr val="black"/>
                </a:solidFill>
                <a:latin typeface="Arial" panose="020B0604020202020204" pitchFamily="34" charset="0"/>
                <a:cs typeface="Arial" panose="020B0604020202020204" pitchFamily="34" charset="0"/>
              </a:rPr>
              <a:t>ACE training introduced suicide prevention and intervention concepts that had proven successful outside of the Army. Its primary goals were to increase suicide awareness and improve the ability of Soldiers to identify team members who may be suicidal and get them to help. </a:t>
            </a:r>
          </a:p>
          <a:p>
            <a:pPr defTabSz="478734"/>
            <a:endParaRPr lang="en-US" dirty="0">
              <a:solidFill>
                <a:prstClr val="black"/>
              </a:solidFill>
              <a:latin typeface="Arial" panose="020B0604020202020204" pitchFamily="34" charset="0"/>
              <a:cs typeface="Arial" panose="020B0604020202020204" pitchFamily="34" charset="0"/>
            </a:endParaRPr>
          </a:p>
          <a:p>
            <a:pPr defTabSz="478734"/>
            <a:r>
              <a:rPr lang="en-US" dirty="0">
                <a:solidFill>
                  <a:prstClr val="black"/>
                </a:solidFill>
                <a:latin typeface="Arial" panose="020B0604020202020204" pitchFamily="34" charset="0"/>
                <a:cs typeface="Arial" panose="020B0604020202020204" pitchFamily="34" charset="0"/>
              </a:rPr>
              <a:t>In 2018, ACE training was updated to highlight its use not only during a crisis, but also before one occurs by incorporating Army team building and unit cohesion concepts. This training is aligned with the Center for Disease Control and Prevention's strategic comprehensive public health approach to suicide prevention.</a:t>
            </a:r>
          </a:p>
          <a:p>
            <a:pPr defTabSz="478734"/>
            <a:endParaRPr lang="en-US" dirty="0">
              <a:solidFill>
                <a:prstClr val="black"/>
              </a:solidFill>
              <a:latin typeface="Arial" panose="020B0604020202020204" pitchFamily="34" charset="0"/>
              <a:cs typeface="Arial" panose="020B0604020202020204" pitchFamily="34" charset="0"/>
            </a:endParaRPr>
          </a:p>
          <a:p>
            <a:pPr marL="0" marR="0">
              <a:spcBef>
                <a:spcPts val="0"/>
              </a:spcBef>
              <a:spcAft>
                <a:spcPts val="0"/>
              </a:spcAft>
            </a:pPr>
            <a:r>
              <a:rPr lang="en-US" dirty="0">
                <a:solidFill>
                  <a:prstClr val="black"/>
                </a:solidFill>
                <a:latin typeface="Arial" panose="020B0604020202020204" pitchFamily="34" charset="0"/>
                <a:cs typeface="Arial" panose="020B0604020202020204" pitchFamily="34" charset="0"/>
              </a:rPr>
              <a:t>In 2022, the </a:t>
            </a:r>
            <a:r>
              <a:rPr lang="en-US" sz="1200" dirty="0">
                <a:effectLst/>
                <a:latin typeface="Arial" panose="020B0604020202020204" pitchFamily="34" charset="0"/>
                <a:ea typeface="Calibri" panose="020F0502020204030204" pitchFamily="34" charset="0"/>
                <a:cs typeface="Arial" panose="020B0604020202020204" pitchFamily="34" charset="0"/>
              </a:rPr>
              <a:t>ACE suicide prevention and intervention materia</a:t>
            </a:r>
            <a:r>
              <a:rPr lang="en-US" dirty="0">
                <a:latin typeface="Arial" panose="020B0604020202020204" pitchFamily="34" charset="0"/>
                <a:ea typeface="Calibri" panose="020F0502020204030204" pitchFamily="34" charset="0"/>
                <a:cs typeface="Arial" panose="020B0604020202020204" pitchFamily="34" charset="0"/>
              </a:rPr>
              <a:t>l was updated yet again and coined ACE Base + 1. The training now consists of </a:t>
            </a:r>
            <a:r>
              <a:rPr lang="en-US" sz="1200" dirty="0">
                <a:effectLst/>
                <a:latin typeface="Arial" panose="020B0604020202020204" pitchFamily="34" charset="0"/>
                <a:ea typeface="Calibri" panose="020F0502020204030204" pitchFamily="34" charset="0"/>
                <a:cs typeface="Arial" panose="020B0604020202020204" pitchFamily="34" charset="0"/>
              </a:rPr>
              <a:t>a base module along with a menu of “+1” modules that the unit’s command team can choose from based upon the unit’s needs. Together, the base module and the +1 module make up the </a:t>
            </a:r>
            <a:r>
              <a:rPr lang="en-US" dirty="0">
                <a:latin typeface="Arial" panose="020B0604020202020204" pitchFamily="34" charset="0"/>
                <a:ea typeface="Calibri" panose="020F0502020204030204" pitchFamily="34" charset="0"/>
                <a:cs typeface="Arial" panose="020B0604020202020204" pitchFamily="34" charset="0"/>
              </a:rPr>
              <a:t>mandatory one hour of </a:t>
            </a:r>
            <a:r>
              <a:rPr lang="en-US" sz="1200" dirty="0">
                <a:effectLst/>
                <a:latin typeface="Arial" panose="020B0604020202020204" pitchFamily="34" charset="0"/>
                <a:ea typeface="Calibri" panose="020F0502020204030204" pitchFamily="34" charset="0"/>
                <a:cs typeface="Arial" panose="020B0604020202020204" pitchFamily="34" charset="0"/>
              </a:rPr>
              <a:t>annual suicide prevention and intervention training. </a:t>
            </a:r>
          </a:p>
          <a:p>
            <a:pPr marL="0" marR="0">
              <a:spcBef>
                <a:spcPts val="0"/>
              </a:spcBef>
              <a:spcAft>
                <a:spcPts val="0"/>
              </a:spcAft>
            </a:pPr>
            <a:endParaRPr lang="en-US" sz="1200" dirty="0">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In addition to the tailored training approach, the training is now designed to be more interactive and conversational. In contrast to a traditional “annual briefing,” ACE Base +1 is an “annual conversation” at platoon level where Soldiers in the platoon are able to discuss how they can take care of one another on a human level as it pertains to suicide prevention and intervention.</a:t>
            </a:r>
          </a:p>
          <a:p>
            <a:pPr defTabSz="478734"/>
            <a:endParaRPr lang="en-US" dirty="0">
              <a:solidFill>
                <a:prstClr val="black"/>
              </a:solidFill>
              <a:latin typeface="Arial" panose="020B0604020202020204" pitchFamily="34" charset="0"/>
              <a:cs typeface="Arial" panose="020B0604020202020204" pitchFamily="34" charset="0"/>
            </a:endParaRPr>
          </a:p>
          <a:p>
            <a:pPr defTabSz="478734"/>
            <a:r>
              <a:rPr lang="en-US" dirty="0">
                <a:solidFill>
                  <a:prstClr val="black"/>
                </a:solidFill>
                <a:latin typeface="Arial" panose="020B0604020202020204" pitchFamily="34" charset="0"/>
                <a:cs typeface="Arial" panose="020B0604020202020204" pitchFamily="34" charset="0"/>
              </a:rPr>
              <a:t>In 2023, the Army’s suicide prevention and intervention training expanded to include a tailored curriculum for the Soldier’s Circle of Support members. </a:t>
            </a: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Soldier’s Circle of Support includes anyone </a:t>
            </a:r>
            <a:r>
              <a:rPr lang="en-US" dirty="0">
                <a:solidFill>
                  <a:prstClr val="black"/>
                </a:solidFill>
                <a:latin typeface="Arial" panose="020B0604020202020204" pitchFamily="34" charset="0"/>
                <a:cs typeface="Arial" panose="020B0604020202020204" pitchFamily="34" charset="0"/>
              </a:rPr>
              <a:t>whom</a:t>
            </a: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Soldier considers to be a priority within their support system, such as a spouse, significant other, parent, sibling, other family member, mentor, and friend. </a:t>
            </a:r>
            <a:r>
              <a:rPr lang="en-US" sz="1200" dirty="0">
                <a:effectLst/>
                <a:latin typeface="Arial" panose="020B0604020202020204" pitchFamily="34" charset="0"/>
                <a:ea typeface="Calibri" panose="020F0502020204030204" pitchFamily="34" charset="0"/>
                <a:cs typeface="Arial" panose="020B0604020202020204" pitchFamily="34" charset="0"/>
              </a:rPr>
              <a:t>The intent is that offering Circle of Support members the same knowledge and skills while using the same language and strategies can enable conversation between the Circle of Support member(s) and the Soldier regarding suicide prevention and intervention. What’s more, </a:t>
            </a:r>
            <a:r>
              <a:rPr lang="en-US" dirty="0">
                <a:latin typeface="Arial" panose="020B0604020202020204" pitchFamily="34" charset="0"/>
                <a:ea typeface="Calibri" panose="020F0502020204030204" pitchFamily="34" charset="0"/>
                <a:cs typeface="Arial" panose="020B0604020202020204" pitchFamily="34" charset="0"/>
              </a:rPr>
              <a:t>it can promote effective communication, bolster protective factors like increased cohesion and connection, and increase suicide prevention efforts within the whole Army Family.</a:t>
            </a:r>
            <a:endParaRPr lang="en-US" dirty="0">
              <a:solidFill>
                <a:prstClr val="black"/>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C381479-DAA1-3A1C-B051-8EAE2BE289D7}"/>
              </a:ext>
            </a:extLst>
          </p:cNvPr>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i-B</a:t>
            </a:r>
          </a:p>
        </p:txBody>
      </p:sp>
      <p:sp>
        <p:nvSpPr>
          <p:cNvPr id="5" name="TextBox 4">
            <a:extLst>
              <a:ext uri="{FF2B5EF4-FFF2-40B4-BE49-F238E27FC236}">
                <a16:creationId xmlns:a16="http://schemas.microsoft.com/office/drawing/2014/main" id="{5E22819C-AE9A-CD2F-1548-D8E4B15619A0}"/>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39070385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2959774313"/>
              </p:ext>
            </p:extLst>
          </p:nvPr>
        </p:nvGraphicFramePr>
        <p:xfrm>
          <a:off x="227146" y="3429066"/>
          <a:ext cx="4312722" cy="3325954"/>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Acknowledge that Circle of Support members have likely developed some protective factors but that everyone still has some level of risk. </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0458">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1143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Acknowledge that Circle of Support members have likely developed some protective factors through their life experiences. </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892573317"/>
                  </a:ext>
                </a:extLst>
              </a:tr>
              <a:tr h="181321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baseline="0" dirty="0">
                          <a:solidFill>
                            <a:srgbClr val="222222"/>
                          </a:solidFill>
                          <a:latin typeface="Arial" panose="020B0604020202020204" pitchFamily="34" charset="0"/>
                          <a:cs typeface="Arial" panose="020B0604020202020204" pitchFamily="34" charset="0"/>
                        </a:rPr>
                        <a:t>Life throws many challenges at us. Throughout your Army career and life experiences, you have likely developed skills, strengths, and utilized resources that help you to effectively cope with and overcome challenges.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baseline="0" dirty="0">
                          <a:solidFill>
                            <a:srgbClr val="222222"/>
                          </a:solidFill>
                          <a:latin typeface="Arial" panose="020B0604020202020204" pitchFamily="34" charset="0"/>
                          <a:cs typeface="Arial" panose="020B0604020202020204" pitchFamily="34" charset="0"/>
                        </a:rPr>
                        <a:t>None of us are immune to falling into some unproductive or unhealthy ways of coping or managing stress, however. </a:t>
                      </a:r>
                      <a:r>
                        <a:rPr lang="en-US" sz="1100" b="0" dirty="0">
                          <a:solidFill>
                            <a:schemeClr val="tx1"/>
                          </a:solidFill>
                          <a:latin typeface="Arial" panose="020B0604020202020204" pitchFamily="34" charset="0"/>
                          <a:cs typeface="Arial" panose="020B0604020202020204" pitchFamily="34" charset="0"/>
                        </a:rPr>
                        <a:t>How well we cope with challenges is one component of our risk. </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254990"/>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10-A</a:t>
            </a:r>
          </a:p>
        </p:txBody>
      </p:sp>
      <p:sp>
        <p:nvSpPr>
          <p:cNvPr id="9" name="Isosceles Triangle 8"/>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1" name="TextBox 10">
            <a:extLst>
              <a:ext uri="{FF2B5EF4-FFF2-40B4-BE49-F238E27FC236}">
                <a16:creationId xmlns:a16="http://schemas.microsoft.com/office/drawing/2014/main" id="{902293D3-5ADB-4037-BF2C-F9EB37CC134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r>
              <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rPr>
              <a:t> </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DE5F1DEF-148B-7E8C-9D93-6A3BCC23C14F}"/>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Circle of Support- Base Module</a:t>
            </a:r>
          </a:p>
        </p:txBody>
      </p:sp>
      <p:graphicFrame>
        <p:nvGraphicFramePr>
          <p:cNvPr id="5" name="Table 4">
            <a:extLst>
              <a:ext uri="{FF2B5EF4-FFF2-40B4-BE49-F238E27FC236}">
                <a16:creationId xmlns:a16="http://schemas.microsoft.com/office/drawing/2014/main" id="{EDE151AB-3FA6-C2EF-213C-E18B6D8D8029}"/>
              </a:ext>
            </a:extLst>
          </p:cNvPr>
          <p:cNvGraphicFramePr>
            <a:graphicFrameLocks noGrp="1"/>
          </p:cNvGraphicFramePr>
          <p:nvPr>
            <p:extLst>
              <p:ext uri="{D42A27DB-BD31-4B8C-83A1-F6EECF244321}">
                <p14:modId xmlns:p14="http://schemas.microsoft.com/office/powerpoint/2010/main" val="258124037"/>
              </p:ext>
            </p:extLst>
          </p:nvPr>
        </p:nvGraphicFramePr>
        <p:xfrm>
          <a:off x="227146" y="6747613"/>
          <a:ext cx="4389120" cy="1962712"/>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3287364848"/>
                    </a:ext>
                  </a:extLst>
                </a:gridCol>
                <a:gridCol w="3953200">
                  <a:extLst>
                    <a:ext uri="{9D8B030D-6E8A-4147-A177-3AD203B41FA5}">
                      <a16:colId xmlns:a16="http://schemas.microsoft.com/office/drawing/2014/main" val="2424926490"/>
                    </a:ext>
                  </a:extLst>
                </a:gridCol>
              </a:tblGrid>
              <a:tr h="61626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Acknowledge that everyone has some level of</a:t>
                      </a:r>
                      <a:r>
                        <a:rPr lang="en-US" sz="1100" b="1" baseline="0" dirty="0">
                          <a:solidFill>
                            <a:schemeClr val="tx1"/>
                          </a:solidFill>
                          <a:latin typeface="Arial" panose="020B0604020202020204" pitchFamily="34" charset="0"/>
                          <a:cs typeface="Arial" panose="020B0604020202020204" pitchFamily="34" charset="0"/>
                        </a:rPr>
                        <a:t> risk; protective factors help decrease the chances that a combination of risk factors result in negative outcomes.</a:t>
                      </a: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456269364"/>
                  </a:ext>
                </a:extLst>
              </a:tr>
              <a:tr h="1258912">
                <a:tc>
                  <a:txBody>
                    <a:bodyPr/>
                    <a:lstStyle/>
                    <a:p>
                      <a:pP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u="none" dirty="0">
                          <a:solidFill>
                            <a:schemeClr val="tx1"/>
                          </a:solidFill>
                          <a:latin typeface="Arial" panose="020B0604020202020204" pitchFamily="34" charset="0"/>
                          <a:cs typeface="Arial" panose="020B0604020202020204" pitchFamily="34" charset="0"/>
                        </a:rPr>
                        <a:t>Everyone has some level of risk, </a:t>
                      </a:r>
                      <a:r>
                        <a:rPr lang="en-US" sz="1100" dirty="0">
                          <a:solidFill>
                            <a:schemeClr val="tx1"/>
                          </a:solidFill>
                          <a:latin typeface="Arial" panose="020B0604020202020204" pitchFamily="34" charset="0"/>
                          <a:cs typeface="Arial" panose="020B0604020202020204" pitchFamily="34" charset="0"/>
                        </a:rPr>
                        <a:t>and our level of risk is influenced by many factors and shaped in part by our life experiences.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Protective factors help to decrease the chances that a combination of risk factors and life challenges result in negative outcomes.</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6622041"/>
                  </a:ext>
                </a:extLst>
              </a:tr>
            </a:tbl>
          </a:graphicData>
        </a:graphic>
      </p:graphicFrame>
    </p:spTree>
    <p:extLst>
      <p:ext uri="{BB962C8B-B14F-4D97-AF65-F5344CB8AC3E}">
        <p14:creationId xmlns:p14="http://schemas.microsoft.com/office/powerpoint/2010/main" val="30670601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765876911"/>
              </p:ext>
            </p:extLst>
          </p:nvPr>
        </p:nvGraphicFramePr>
        <p:xfrm>
          <a:off x="175727" y="1410453"/>
          <a:ext cx="4389120" cy="898232"/>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362012">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defTabSz="914400" eaLnBrk="0" fontAlgn="base" hangingPunct="0">
                        <a:spcBef>
                          <a:spcPct val="0"/>
                        </a:spcBef>
                        <a:spcAft>
                          <a:spcPts val="600"/>
                        </a:spcAft>
                        <a:buFont typeface="Arial" panose="020B0604020202020204" pitchFamily="34" charset="0"/>
                        <a:buNone/>
                        <a:defRPr/>
                      </a:pPr>
                      <a:r>
                        <a:rPr lang="en-US" sz="1100" b="1" i="0" dirty="0">
                          <a:solidFill>
                            <a:schemeClr val="tx1"/>
                          </a:solidFill>
                          <a:latin typeface="Arial" panose="020B0604020202020204" pitchFamily="34" charset="0"/>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58428313"/>
                  </a:ext>
                </a:extLst>
              </a:tr>
              <a:tr h="536220">
                <a:tc>
                  <a:txBody>
                    <a:bodyPr/>
                    <a:lstStyle/>
                    <a:p>
                      <a:pP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Next,</a:t>
                      </a:r>
                      <a:r>
                        <a:rPr lang="en-US" sz="1100" baseline="0" dirty="0">
                          <a:solidFill>
                            <a:schemeClr val="tx1"/>
                          </a:solidFill>
                          <a:latin typeface="Arial" panose="020B0604020202020204" pitchFamily="34" charset="0"/>
                          <a:cs typeface="Arial" panose="020B0604020202020204" pitchFamily="34" charset="0"/>
                        </a:rPr>
                        <a:t> we will move on to review the yellow light risk factors.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6888316"/>
                  </a:ext>
                </a:extLst>
              </a:tr>
            </a:tbl>
          </a:graphicData>
        </a:graphic>
      </p:graphicFrame>
      <p:sp>
        <p:nvSpPr>
          <p:cNvPr id="5" name="Rectangle 4"/>
          <p:cNvSpPr/>
          <p:nvPr/>
        </p:nvSpPr>
        <p:spPr>
          <a:xfrm>
            <a:off x="4242816"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10-B</a:t>
            </a:r>
          </a:p>
        </p:txBody>
      </p:sp>
      <p:sp>
        <p:nvSpPr>
          <p:cNvPr id="8" name="TextBox 7">
            <a:extLst>
              <a:ext uri="{FF2B5EF4-FFF2-40B4-BE49-F238E27FC236}">
                <a16:creationId xmlns:a16="http://schemas.microsoft.com/office/drawing/2014/main" id="{2E244201-6435-4796-8DF0-8BC020CD4B94}"/>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08B9FABB-C5D9-528F-D75C-CDD890A5870E}"/>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Base Module</a:t>
            </a:r>
          </a:p>
        </p:txBody>
      </p:sp>
      <p:sp>
        <p:nvSpPr>
          <p:cNvPr id="12" name="TextBox 11">
            <a:extLst>
              <a:ext uri="{FF2B5EF4-FFF2-40B4-BE49-F238E27FC236}">
                <a16:creationId xmlns:a16="http://schemas.microsoft.com/office/drawing/2014/main" id="{73F0C414-FF20-AB99-5968-381193FE1DE0}"/>
              </a:ext>
            </a:extLst>
          </p:cNvPr>
          <p:cNvSpPr txBox="1"/>
          <p:nvPr/>
        </p:nvSpPr>
        <p:spPr>
          <a:xfrm>
            <a:off x="541487" y="471734"/>
            <a:ext cx="3657600" cy="938719"/>
          </a:xfrm>
          <a:prstGeom prst="rect">
            <a:avLst/>
          </a:prstGeom>
          <a:noFill/>
        </p:spPr>
        <p:txBody>
          <a:bodyPr wrap="square">
            <a:spAutoFit/>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Just like you might consult with a personal trainer or nutritionist to enhance your physical health, there are numerous Army resources, like MWR, Army Community Services, or Strong Bonds, that can assist you in enhancing your protective factors. </a:t>
            </a:r>
          </a:p>
        </p:txBody>
      </p:sp>
    </p:spTree>
    <p:extLst>
      <p:ext uri="{BB962C8B-B14F-4D97-AF65-F5344CB8AC3E}">
        <p14:creationId xmlns:p14="http://schemas.microsoft.com/office/powerpoint/2010/main" val="28798445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11-A</a:t>
            </a:r>
          </a:p>
        </p:txBody>
      </p:sp>
      <p:sp>
        <p:nvSpPr>
          <p:cNvPr id="13" name="Isosceles Triangle 12"/>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BBAC2F0F-3F11-467A-B140-529B0E13B0FB}"/>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graphicFrame>
        <p:nvGraphicFramePr>
          <p:cNvPr id="2" name="Table 1">
            <a:extLst>
              <a:ext uri="{FF2B5EF4-FFF2-40B4-BE49-F238E27FC236}">
                <a16:creationId xmlns:a16="http://schemas.microsoft.com/office/drawing/2014/main" id="{23D20D1E-8FC0-B88E-1ECE-055CAD438904}"/>
              </a:ext>
            </a:extLst>
          </p:cNvPr>
          <p:cNvGraphicFramePr>
            <a:graphicFrameLocks noGrp="1"/>
          </p:cNvGraphicFramePr>
          <p:nvPr>
            <p:extLst>
              <p:ext uri="{D42A27DB-BD31-4B8C-83A1-F6EECF244321}">
                <p14:modId xmlns:p14="http://schemas.microsoft.com/office/powerpoint/2010/main" val="3228375897"/>
              </p:ext>
            </p:extLst>
          </p:nvPr>
        </p:nvGraphicFramePr>
        <p:xfrm>
          <a:off x="227144" y="3429063"/>
          <a:ext cx="4429523" cy="5708056"/>
        </p:xfrm>
        <a:graphic>
          <a:graphicData uri="http://schemas.openxmlformats.org/drawingml/2006/table">
            <a:tbl>
              <a:tblPr firstRow="1" bandRow="1">
                <a:tableStyleId>{5C22544A-7EE6-4342-B048-85BDC9FD1C3A}</a:tableStyleId>
              </a:tblPr>
              <a:tblGrid>
                <a:gridCol w="439933">
                  <a:extLst>
                    <a:ext uri="{9D8B030D-6E8A-4147-A177-3AD203B41FA5}">
                      <a16:colId xmlns:a16="http://schemas.microsoft.com/office/drawing/2014/main" val="20000"/>
                    </a:ext>
                  </a:extLst>
                </a:gridCol>
                <a:gridCol w="3989590">
                  <a:extLst>
                    <a:ext uri="{9D8B030D-6E8A-4147-A177-3AD203B41FA5}">
                      <a16:colId xmlns:a16="http://schemas.microsoft.com/office/drawing/2014/main" val="20001"/>
                    </a:ext>
                  </a:extLst>
                </a:gridCol>
              </a:tblGrid>
              <a:tr h="4876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Describe risk factors and explain that</a:t>
                      </a:r>
                      <a:r>
                        <a:rPr lang="en-US" sz="1100" b="1" baseline="0" dirty="0">
                          <a:solidFill>
                            <a:schemeClr val="tx1"/>
                          </a:solidFill>
                          <a:latin typeface="Arial" panose="020B0604020202020204" pitchFamily="34" charset="0"/>
                          <a:cs typeface="Arial" panose="020B0604020202020204" pitchFamily="34" charset="0"/>
                        </a:rPr>
                        <a:t> suicide is complex and typically does not result from one singular cause or factor.</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8488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Describe suicide risk factors to help participants recognize when someone may be at risk.</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443921">
                <a:tc>
                  <a:txBody>
                    <a:bodyPr/>
                    <a:lstStyle/>
                    <a:p>
                      <a:pPr marL="171450" indent="-171450" algn="ctr">
                        <a:spcBef>
                          <a:spcPts val="0"/>
                        </a:spcBef>
                        <a:spcAft>
                          <a:spcPts val="600"/>
                        </a:spcAft>
                        <a:buFont typeface="Arial" panose="020B0604020202020204" pitchFamily="34" charset="0"/>
                        <a:buChar char="•"/>
                      </a:pPr>
                      <a:endParaRPr lang="en-US" sz="1100" b="0" i="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all manage life’s challenges differently; how we manage life issues can be protective, as we’ve just discussed, or can increase our risk for negative outcomes. </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 single factor places people at risk for suicide. For some, it can be several; for others, just a few.</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Factors that can lead to an increase of suicide risk include</a:t>
                      </a:r>
                    </a:p>
                    <a:p>
                      <a:pPr marL="342900" indent="-114300">
                        <a:spcBef>
                          <a:spcPts val="600"/>
                        </a:spcBef>
                        <a:spcAft>
                          <a:spcPts val="0"/>
                        </a:spcAft>
                        <a:buFontTx/>
                        <a:buChar char="-"/>
                      </a:pPr>
                      <a:r>
                        <a:rPr lang="en-US" sz="1100" dirty="0">
                          <a:latin typeface="Arial" panose="020B0604020202020204" pitchFamily="34" charset="0"/>
                        </a:rPr>
                        <a:t>avoiding friends or isolating oneself</a:t>
                      </a:r>
                    </a:p>
                    <a:p>
                      <a:pPr marL="342900" marR="0" lvl="0" indent="-114300" algn="l" defTabSz="457200" rtl="0" eaLnBrk="1" fontAlgn="auto" latinLnBrk="0" hangingPunct="1">
                        <a:lnSpc>
                          <a:spcPct val="100000"/>
                        </a:lnSpc>
                        <a:spcBef>
                          <a:spcPts val="600"/>
                        </a:spcBef>
                        <a:spcAft>
                          <a:spcPts val="0"/>
                        </a:spcAft>
                        <a:buClrTx/>
                        <a:buSzTx/>
                        <a:buFontTx/>
                        <a:buChar char="-"/>
                        <a:tabLst/>
                        <a:defRPr/>
                      </a:pPr>
                      <a:r>
                        <a:rPr lang="en-US" sz="1100" dirty="0">
                          <a:latin typeface="Arial" panose="020B0604020202020204" pitchFamily="34" charset="0"/>
                        </a:rPr>
                        <a:t>dramatic mood changes or displaying more anger/irritability than their norm</a:t>
                      </a:r>
                    </a:p>
                    <a:p>
                      <a:pPr marL="342900" indent="-114300">
                        <a:spcBef>
                          <a:spcPts val="600"/>
                        </a:spcBef>
                        <a:spcAft>
                          <a:spcPts val="0"/>
                        </a:spcAft>
                        <a:buFontTx/>
                        <a:buChar char="-"/>
                      </a:pPr>
                      <a:r>
                        <a:rPr lang="en-US" sz="1100" dirty="0">
                          <a:latin typeface="Arial" panose="020B0604020202020204" pitchFamily="34" charset="0"/>
                        </a:rPr>
                        <a:t>anxiety or depression, or sense of hopelessness</a:t>
                      </a:r>
                    </a:p>
                    <a:p>
                      <a:pPr marL="342900" indent="-114300">
                        <a:spcBef>
                          <a:spcPts val="600"/>
                        </a:spcBef>
                        <a:spcAft>
                          <a:spcPts val="0"/>
                        </a:spcAft>
                        <a:buFontTx/>
                        <a:buChar char="-"/>
                      </a:pPr>
                      <a:r>
                        <a:rPr lang="en-US" sz="1100" dirty="0">
                          <a:latin typeface="Arial" panose="020B0604020202020204" pitchFamily="34" charset="0"/>
                        </a:rPr>
                        <a:t>inability to sleep</a:t>
                      </a:r>
                    </a:p>
                    <a:p>
                      <a:pPr marL="342900" indent="-114300">
                        <a:spcBef>
                          <a:spcPts val="600"/>
                        </a:spcBef>
                        <a:spcAft>
                          <a:spcPts val="0"/>
                        </a:spcAft>
                        <a:buFontTx/>
                        <a:buChar char="-"/>
                      </a:pPr>
                      <a:r>
                        <a:rPr lang="en-US" sz="1100" dirty="0">
                          <a:latin typeface="Arial" panose="020B0604020202020204" pitchFamily="34" charset="0"/>
                        </a:rPr>
                        <a:t>family/loved one’s history of suicide</a:t>
                      </a:r>
                    </a:p>
                    <a:p>
                      <a:pPr marL="342900" indent="-114300">
                        <a:spcBef>
                          <a:spcPts val="600"/>
                        </a:spcBef>
                        <a:spcAft>
                          <a:spcPts val="0"/>
                        </a:spcAft>
                        <a:buFontTx/>
                        <a:buChar char="-"/>
                      </a:pPr>
                      <a:r>
                        <a:rPr lang="en-US" sz="1100" dirty="0">
                          <a:latin typeface="Arial" panose="020B0604020202020204" pitchFamily="34" charset="0"/>
                        </a:rPr>
                        <a:t>loss, change, or conflict in relationships</a:t>
                      </a:r>
                    </a:p>
                    <a:p>
                      <a:pPr marL="342900" indent="-114300">
                        <a:spcBef>
                          <a:spcPts val="600"/>
                        </a:spcBef>
                        <a:spcAft>
                          <a:spcPts val="0"/>
                        </a:spcAft>
                        <a:buFontTx/>
                        <a:buChar char="-"/>
                      </a:pPr>
                      <a:r>
                        <a:rPr lang="en-US" sz="1100" dirty="0">
                          <a:latin typeface="Arial" panose="020B0604020202020204" pitchFamily="34" charset="0"/>
                        </a:rPr>
                        <a:t>being bullied or discriminated against</a:t>
                      </a:r>
                    </a:p>
                    <a:p>
                      <a:pPr marL="342900" indent="-114300">
                        <a:spcBef>
                          <a:spcPts val="600"/>
                        </a:spcBef>
                        <a:spcAft>
                          <a:spcPts val="0"/>
                        </a:spcAft>
                        <a:buFontTx/>
                        <a:buChar char="-"/>
                      </a:pPr>
                      <a:r>
                        <a:rPr lang="en-US" sz="1100" dirty="0">
                          <a:latin typeface="Arial" panose="020B0604020202020204" pitchFamily="34" charset="0"/>
                        </a:rPr>
                        <a:t>job loss or financial problems</a:t>
                      </a:r>
                    </a:p>
                    <a:p>
                      <a:pPr marL="342900" marR="0" lvl="0" indent="-114300" algn="l" defTabSz="457200" rtl="0" eaLnBrk="1" fontAlgn="auto" latinLnBrk="0" hangingPunct="1">
                        <a:lnSpc>
                          <a:spcPct val="100000"/>
                        </a:lnSpc>
                        <a:spcBef>
                          <a:spcPts val="600"/>
                        </a:spcBef>
                        <a:spcAft>
                          <a:spcPts val="0"/>
                        </a:spcAft>
                        <a:buClrTx/>
                        <a:buSzTx/>
                        <a:buFontTx/>
                        <a:buChar char="-"/>
                        <a:tabLst/>
                        <a:defRPr/>
                      </a:pPr>
                      <a:r>
                        <a:rPr lang="en-US" sz="1100" dirty="0">
                          <a:latin typeface="Arial" panose="020B0604020202020204" pitchFamily="34" charset="0"/>
                        </a:rPr>
                        <a:t>engaging in</a:t>
                      </a:r>
                      <a:r>
                        <a:rPr lang="en-US" sz="1100" baseline="0" dirty="0">
                          <a:latin typeface="Arial" panose="020B0604020202020204" pitchFamily="34" charset="0"/>
                        </a:rPr>
                        <a:t> poor coping strategies; poor coping </a:t>
                      </a:r>
                      <a:r>
                        <a:rPr lang="en-US" sz="1100" baseline="0" dirty="0">
                          <a:latin typeface="Arial" panose="020B0604020202020204" pitchFamily="34" charset="0"/>
                          <a:cs typeface="Arial" panose="020B0604020202020204" pitchFamily="34" charset="0"/>
                        </a:rPr>
                        <a:t>mechanisms </a:t>
                      </a:r>
                      <a:r>
                        <a:rPr lang="en-US" sz="1100" dirty="0">
                          <a:latin typeface="Arial" panose="020B0604020202020204" pitchFamily="34" charset="0"/>
                          <a:cs typeface="Arial" panose="020B0604020202020204" pitchFamily="34" charset="0"/>
                        </a:rPr>
                        <a:t>like misusing drugs or alcohol can increase risk and make someone more likely to have negative outcomes, including putting us at greater risk for suicide</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3" name="TextBox 2">
            <a:extLst>
              <a:ext uri="{FF2B5EF4-FFF2-40B4-BE49-F238E27FC236}">
                <a16:creationId xmlns:a16="http://schemas.microsoft.com/office/drawing/2014/main" id="{CB23B383-2D7E-E2FB-695B-BF418368D760}"/>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32530472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876559285"/>
              </p:ext>
            </p:extLst>
          </p:nvPr>
        </p:nvGraphicFramePr>
        <p:xfrm>
          <a:off x="211666" y="376157"/>
          <a:ext cx="4389120" cy="5717613"/>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53514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Explain that suicide is complex and does not result from any singular cause or factor.</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38831484"/>
                  </a:ext>
                </a:extLst>
              </a:tr>
              <a:tr h="3037239">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Suicide is complex and does not result from any single cause or factor</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We do know that having more risk factors can put someone at greater risk for suicide.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Although changes in behavior and/or mood can indicate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something is not going well or there is a problem, more often than not this does not mean someone is thinking about suicide. There is always that chance, however.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It is important, therefore, to pay attention and take preventative action by using ACE.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latin typeface="Arial" panose="020B0604020202020204" pitchFamily="34" charset="0"/>
                          <a:ea typeface="Verdana" panose="020B0604030504040204" pitchFamily="34" charset="0"/>
                          <a:cs typeface="Arial" panose="020B0604020202020204" pitchFamily="34" charset="0"/>
                        </a:rPr>
                        <a:t>For example, a person could be increasing their alcohol use (a risk factor), but this is not by itself a clear indicator that suicide is a foregone conclusion. It </a:t>
                      </a:r>
                      <a:r>
                        <a:rPr lang="en-US" sz="1100" i="1" dirty="0">
                          <a:latin typeface="Arial" panose="020B0604020202020204" pitchFamily="34" charset="0"/>
                          <a:ea typeface="Verdana" panose="020B0604030504040204" pitchFamily="34" charset="0"/>
                          <a:cs typeface="Arial" panose="020B0604020202020204" pitchFamily="34" charset="0"/>
                        </a:rPr>
                        <a:t>IS</a:t>
                      </a:r>
                      <a:r>
                        <a:rPr lang="en-US" sz="1100" dirty="0">
                          <a:latin typeface="Arial" panose="020B0604020202020204" pitchFamily="34" charset="0"/>
                          <a:ea typeface="Verdana" panose="020B0604030504040204" pitchFamily="34" charset="0"/>
                          <a:cs typeface="Arial" panose="020B0604020202020204" pitchFamily="34" charset="0"/>
                        </a:rPr>
                        <a:t>, however, a perfect time to ASK how everything is going. </a:t>
                      </a:r>
                      <a:endParaRPr lang="en-US" sz="1100" dirty="0">
                        <a:solidFill>
                          <a:schemeClr val="dk1"/>
                        </a:solidFill>
                        <a:latin typeface="Arial" panose="020B0604020202020204" pitchFamily="34" charset="0"/>
                        <a:ea typeface="Verdana" panose="020B060403050404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138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62889709"/>
                  </a:ext>
                </a:extLst>
              </a:tr>
              <a:tr h="1652666">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 just a few moments you will be asked to discuss how you would use ACE in the event you identify risk factors in someone you care about, such as your Soldier or a member of your support circle.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 you recall, the third step of ACE is ESCORT. Let’s review some resources that can be utilized to get the support you or someone you care about might need. Pay close attention so you can use the information in the exercise that follows.</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6806833"/>
                  </a:ext>
                </a:extLst>
              </a:tr>
            </a:tbl>
          </a:graphicData>
        </a:graphic>
      </p:graphicFrame>
      <p:sp>
        <p:nvSpPr>
          <p:cNvPr id="5" name="Rectangle 4"/>
          <p:cNvSpPr/>
          <p:nvPr/>
        </p:nvSpPr>
        <p:spPr>
          <a:xfrm>
            <a:off x="4242816"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11-B</a:t>
            </a:r>
          </a:p>
        </p:txBody>
      </p:sp>
      <p:sp>
        <p:nvSpPr>
          <p:cNvPr id="8" name="TextBox 7">
            <a:extLst>
              <a:ext uri="{FF2B5EF4-FFF2-40B4-BE49-F238E27FC236}">
                <a16:creationId xmlns:a16="http://schemas.microsoft.com/office/drawing/2014/main" id="{8DC2B476-4078-4F90-A29B-336B6CD0F489}"/>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F595D89D-A345-C435-1080-D8DEFCDEE113}"/>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9620144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B7A0A8E-0F3F-4BD2-BF7E-0BE55BD9CAF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r>
              <a:rPr lang="en-US" sz="1200" i="1" kern="0" dirty="0">
                <a:solidFill>
                  <a:prstClr val="black"/>
                </a:solidFill>
                <a:latin typeface="Arial" panose="020B0604020202020204" pitchFamily="34" charset="0"/>
                <a:cs typeface="Arial" panose="020B0604020202020204" pitchFamily="34" charset="0"/>
              </a:rPr>
              <a:t>[</a:t>
            </a:r>
            <a:r>
              <a:rPr lang="en-US" sz="1200" b="1" i="1" kern="0" dirty="0">
                <a:solidFill>
                  <a:prstClr val="black"/>
                </a:solidFill>
                <a:latin typeface="Arial" panose="020B0604020202020204" pitchFamily="34" charset="0"/>
                <a:cs typeface="Arial" panose="020B0604020202020204" pitchFamily="34" charset="0"/>
              </a:rPr>
              <a:t>NOTE</a:t>
            </a:r>
            <a:r>
              <a:rPr lang="en-US" sz="1200" i="1" kern="0" dirty="0">
                <a:solidFill>
                  <a:prstClr val="black"/>
                </a:solidFill>
                <a:latin typeface="Arial" panose="020B0604020202020204" pitchFamily="34" charset="0"/>
                <a:cs typeface="Arial" panose="020B0604020202020204" pitchFamily="34" charset="0"/>
              </a:rPr>
              <a:t>: </a:t>
            </a:r>
            <a:r>
              <a:rPr lang="en-US" sz="1200" i="1" u="sng" kern="0" dirty="0">
                <a:solidFill>
                  <a:prstClr val="black"/>
                </a:solidFill>
                <a:latin typeface="Arial" panose="020B0604020202020204" pitchFamily="34" charset="0"/>
                <a:cs typeface="Arial" panose="020B0604020202020204" pitchFamily="34" charset="0"/>
              </a:rPr>
              <a:t>Be sure to add contact information for local resources </a:t>
            </a:r>
            <a:r>
              <a:rPr lang="en-US" sz="1200" i="1" kern="0" dirty="0">
                <a:solidFill>
                  <a:prstClr val="black"/>
                </a:solidFill>
                <a:latin typeface="Arial" panose="020B0604020202020204" pitchFamily="34" charset="0"/>
                <a:cs typeface="Arial" panose="020B0604020202020204" pitchFamily="34" charset="0"/>
              </a:rPr>
              <a:t>prior to the training; and </a:t>
            </a:r>
            <a:r>
              <a:rPr lang="en-US" sz="1200" i="1" u="sng" kern="0" dirty="0">
                <a:solidFill>
                  <a:prstClr val="black"/>
                </a:solidFill>
                <a:latin typeface="Arial" panose="020B0604020202020204" pitchFamily="34" charset="0"/>
                <a:cs typeface="Arial" panose="020B0604020202020204" pitchFamily="34" charset="0"/>
              </a:rPr>
              <a:t>be sure to ask the question to participants to offer resources </a:t>
            </a:r>
            <a:r>
              <a:rPr lang="en-US" sz="1200" i="1" kern="0" dirty="0">
                <a:solidFill>
                  <a:prstClr val="black"/>
                </a:solidFill>
                <a:latin typeface="Arial" panose="020B0604020202020204" pitchFamily="34" charset="0"/>
                <a:cs typeface="Arial" panose="020B0604020202020204" pitchFamily="34" charset="0"/>
              </a:rPr>
              <a:t>they are aware of or have used that are not represented on the slide.]</a:t>
            </a: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792563348"/>
              </p:ext>
            </p:extLst>
          </p:nvPr>
        </p:nvGraphicFramePr>
        <p:xfrm>
          <a:off x="205429" y="3440864"/>
          <a:ext cx="4312722" cy="5466430"/>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21539">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300" b="1" kern="1200" dirty="0">
                          <a:solidFill>
                            <a:srgbClr val="FF0000"/>
                          </a:solidFill>
                          <a:effectLst/>
                          <a:latin typeface="Verdana" panose="020B0604030504040204" pitchFamily="34" charset="0"/>
                          <a:ea typeface="Verdana" panose="020B0604030504040204" pitchFamily="34" charset="0"/>
                          <a:cs typeface="Arial" panose="020B0604020202020204" pitchFamily="34" charset="0"/>
                          <a:sym typeface="Wingdings"/>
                        </a:rPr>
                        <a:t></a:t>
                      </a:r>
                      <a:endParaRPr lang="en-US" sz="3700" dirty="0">
                        <a:solidFill>
                          <a:schemeClr val="tx1"/>
                        </a:solidFill>
                        <a:latin typeface="Verdana" panose="020B0604030504040204" pitchFamily="34" charset="0"/>
                        <a:ea typeface="Verdana" panose="020B0604030504040204" pitchFamily="34" charset="0"/>
                        <a:cs typeface="Arial" panose="020B0604020202020204" pitchFamily="34" charset="0"/>
                      </a:endParaRPr>
                    </a:p>
                  </a:txBody>
                  <a:tcPr marL="97967" marR="97967" marT="46566" marB="4656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 Review</a:t>
                      </a:r>
                      <a:r>
                        <a:rPr lang="en-US" sz="1100" b="1" baseline="0" dirty="0">
                          <a:solidFill>
                            <a:schemeClr val="tx1"/>
                          </a:solidFill>
                          <a:latin typeface="Arial" panose="020B0604020202020204" pitchFamily="34" charset="0"/>
                          <a:ea typeface="Verdana" panose="020B0604030504040204" pitchFamily="34" charset="0"/>
                          <a:cs typeface="Arial" panose="020B0604020202020204" pitchFamily="34" charset="0"/>
                        </a:rPr>
                        <a:t> n</a:t>
                      </a: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on-emergency </a:t>
                      </a: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resources.</a:t>
                      </a:r>
                    </a:p>
                  </a:txBody>
                  <a:tcPr marL="97967" marR="97967" marT="46566" marB="46566"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25673">
                <a:tc>
                  <a:txBody>
                    <a:bodyPr/>
                    <a:lstStyle/>
                    <a:p>
                      <a:pPr algn="ctr"/>
                      <a:endParaRPr lang="en-US" sz="100" b="0" dirty="0">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buFont typeface="Arial" panose="020B0604020202020204" pitchFamily="34" charset="0"/>
                        <a:buNone/>
                      </a:pPr>
                      <a:endParaRPr lang="en-US" sz="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6142">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buFont typeface="Arial" panose="020B0604020202020204" pitchFamily="34" charset="0"/>
                        <a:buNone/>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Review non-emergency resources.</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4393076">
                <a:tc>
                  <a:txBody>
                    <a:bodyPr/>
                    <a:lstStyle/>
                    <a:p>
                      <a:endParaRPr lang="en-US" sz="1100" dirty="0">
                        <a:latin typeface="Verdana" panose="020B0604030504040204" pitchFamily="34" charset="0"/>
                        <a:ea typeface="Verdana" panose="020B0604030504040204" pitchFamily="34" charset="0"/>
                      </a:endParaRP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r>
                        <a:rPr lang="en-US" sz="1100" b="1"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NOTE</a:t>
                      </a:r>
                      <a:r>
                        <a:rPr lang="en-US" sz="1100" b="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Prior to training, fill in local non-emergency numbers and give participants time to write down or save the information in their phones (e.g.,</a:t>
                      </a:r>
                      <a:r>
                        <a:rPr lang="en-US" sz="1100" b="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take a picture)</a:t>
                      </a:r>
                      <a:r>
                        <a:rPr lang="en-US" sz="1100" b="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Alternatively, you may opt to hand write the</a:t>
                      </a:r>
                      <a:r>
                        <a:rPr lang="en-US" sz="1100" b="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numbers </a:t>
                      </a:r>
                      <a:r>
                        <a:rPr lang="en-US" sz="1100" b="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on a flip chart and display in front of the room to reference when you get to this slide and/or print the slide as a handout.]</a:t>
                      </a:r>
                    </a:p>
                    <a:p>
                      <a:pPr marL="171450" lvl="0" indent="-171450">
                        <a:spcAft>
                          <a:spcPts val="600"/>
                        </a:spcAft>
                        <a:buFont typeface="Arial" panose="020B0604020202020204" pitchFamily="34" charset="0"/>
                        <a:buChar char="•"/>
                      </a:pPr>
                      <a:r>
                        <a:rPr lang="en-US" sz="110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The Army has many resources available to help Soldiers and families. To take advantage of the resources, you need to know what exists and how to access them.</a:t>
                      </a:r>
                    </a:p>
                    <a:p>
                      <a:pPr marL="171450" lvl="0" indent="-171450">
                        <a:spcAft>
                          <a:spcPts val="600"/>
                        </a:spcAft>
                        <a:buFont typeface="Arial" panose="020B0604020202020204" pitchFamily="34" charset="0"/>
                        <a:buChar cha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Here</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is a list of non-emergency resources. These resources should be used for someone who is struggling with a life event but who is not in crisis or considering suicide as they may not be available 24/7 and may not be equipped for a crisis situation.</a:t>
                      </a:r>
                    </a:p>
                    <a:p>
                      <a:pPr marL="171450" lvl="0" indent="-171450">
                        <a:spcAft>
                          <a:spcPts val="600"/>
                        </a:spcAft>
                        <a:buFont typeface="Arial" panose="020B0604020202020204" pitchFamily="34" charset="0"/>
                        <a:buChar cha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Something to note, the Military Family Life Counselors (MFLC) and chaplains are confidential resources, which means they do not take notes or keep records.</a:t>
                      </a:r>
                    </a:p>
                    <a:p>
                      <a:pPr marL="171450" lvl="0" indent="-171450">
                        <a:spcAft>
                          <a:spcPts val="600"/>
                        </a:spcAft>
                        <a:buFont typeface="Arial" panose="020B0604020202020204" pitchFamily="34" charset="0"/>
                        <a:buChar cha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The Community Resource Guide provides a list of local programs and other helping resources near each installation that can be accessed online.</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Keep in mind</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that this</a:t>
                      </a: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is not a comprehensive list.</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N</a:t>
                      </a: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on-emergency resources vary by location and environment; the ones listed apply to all service components. </a:t>
                      </a: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12-A</a:t>
            </a:r>
          </a:p>
        </p:txBody>
      </p:sp>
      <p:sp>
        <p:nvSpPr>
          <p:cNvPr id="9" name="Isosceles Triangle 8"/>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4" name="TextBox 3">
            <a:extLst>
              <a:ext uri="{FF2B5EF4-FFF2-40B4-BE49-F238E27FC236}">
                <a16:creationId xmlns:a16="http://schemas.microsoft.com/office/drawing/2014/main" id="{BF87443D-7CE1-F8FC-E479-9160D6B048C4}"/>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8945565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160684843"/>
              </p:ext>
            </p:extLst>
          </p:nvPr>
        </p:nvGraphicFramePr>
        <p:xfrm>
          <a:off x="211666" y="376156"/>
          <a:ext cx="4389120" cy="7809132"/>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362012">
                <a:tc>
                  <a:txBody>
                    <a:bodyPr/>
                    <a:lstStyle/>
                    <a:p>
                      <a:pP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participants to share other non-emergency resources that they may be aware of that are not on the list.</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38831484"/>
                  </a:ext>
                </a:extLst>
              </a:tr>
              <a:tr h="655340">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other non-emergency resources do you know of?</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participants to share resources with one another to include the contact information, websites, or names of applications. You might consider writing them down on a flip chart or white board if available.]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372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Acknowledge that finding help can be a process; there is value in knowing a variety of helping resources and in persevering in their efforts to get the help they or others need.</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516574759"/>
                  </a:ext>
                </a:extLst>
              </a:tr>
              <a:tr h="393728">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Sometimes accessing helping resources—and securing the help one needs—can be a process that requires effort and perseverance. </a:t>
                      </a:r>
                    </a:p>
                    <a:p>
                      <a:pPr marL="1714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For example, sometimes the first resource you call may refer you to another resource. Scheduling behavioral health appointments within a reasonable time frame has proven difficult as well for many Soldiers or family members seeking help. </a:t>
                      </a:r>
                    </a:p>
                    <a:p>
                      <a:pPr marL="1714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Army has been working hard to resolve the structural and logistical issues to receiving care, such as its limited capacity to meet the mental health needs of its Soldiers. For example, in March 2023, Secretary of Defense Lloyd Austin ordered Pentagon officials to expedite hiring more behavioral health professionals.</a:t>
                      </a:r>
                    </a:p>
                    <a:p>
                      <a:pPr marL="1714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Recall that this training is about what </a:t>
                      </a:r>
                      <a:r>
                        <a:rPr kumimoji="0" lang="en-US" sz="1100" b="0" i="1" u="sng"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 can do</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To get the help you or others need, it starts with being mentally prepared to work through the process of accessing care—and encouraging others to do the same. Then, it requires you to have a collection of resources to contact or share with others. Finally, you can support one another in the process until the necessary help is established.</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2029860"/>
                  </a:ext>
                </a:extLst>
              </a:tr>
              <a:tr h="39372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790000782"/>
                  </a:ext>
                </a:extLst>
              </a:tr>
              <a:tr h="655340">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With this information, let’s move onto an activity where you can apply the steps of ACE to mitigate risk. </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5012390"/>
                  </a:ext>
                </a:extLst>
              </a:tr>
            </a:tbl>
          </a:graphicData>
        </a:graphic>
      </p:graphicFrame>
      <p:sp>
        <p:nvSpPr>
          <p:cNvPr id="5" name="Rectangle 4"/>
          <p:cNvSpPr/>
          <p:nvPr/>
        </p:nvSpPr>
        <p:spPr>
          <a:xfrm>
            <a:off x="4242816"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12-B</a:t>
            </a:r>
          </a:p>
        </p:txBody>
      </p:sp>
      <p:sp>
        <p:nvSpPr>
          <p:cNvPr id="8" name="TextBox 7">
            <a:extLst>
              <a:ext uri="{FF2B5EF4-FFF2-40B4-BE49-F238E27FC236}">
                <a16:creationId xmlns:a16="http://schemas.microsoft.com/office/drawing/2014/main" id="{5E18E30E-5317-4C82-BD31-66D404723980}"/>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B220ADB0-6F9A-A394-E949-E0971ACABED6}"/>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38528246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2649422130"/>
              </p:ext>
            </p:extLst>
          </p:nvPr>
        </p:nvGraphicFramePr>
        <p:xfrm>
          <a:off x="227146" y="3429064"/>
          <a:ext cx="4312722" cy="5796248"/>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426120">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Facilitate</a:t>
                      </a:r>
                      <a:r>
                        <a:rPr lang="en-US" sz="1100" b="1" baseline="0" dirty="0">
                          <a:solidFill>
                            <a:schemeClr val="tx1"/>
                          </a:solidFill>
                          <a:latin typeface="Arial" panose="020B0604020202020204" pitchFamily="34" charset="0"/>
                          <a:cs typeface="Arial" panose="020B0604020202020204" pitchFamily="34" charset="0"/>
                        </a:rPr>
                        <a:t> a discussion where Circle of Support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members discuss how to use</a:t>
                      </a:r>
                      <a:r>
                        <a:rPr lang="en-US" sz="1100" b="1" dirty="0">
                          <a:solidFill>
                            <a:schemeClr val="tx1"/>
                          </a:solidFill>
                          <a:latin typeface="Arial" panose="020B0604020202020204" pitchFamily="34" charset="0"/>
                          <a:cs typeface="Arial" panose="020B0604020202020204" pitchFamily="34" charset="0"/>
                        </a:rPr>
                        <a:t> the steps of ACE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to </a:t>
                      </a:r>
                      <a:r>
                        <a:rPr lang="en-US" sz="1100" b="1" baseline="0" dirty="0">
                          <a:solidFill>
                            <a:schemeClr val="tx1"/>
                          </a:solidFill>
                          <a:latin typeface="Arial" panose="020B0604020202020204" pitchFamily="34" charset="0"/>
                          <a:cs typeface="Arial" panose="020B0604020202020204" pitchFamily="34" charset="0"/>
                        </a:rPr>
                        <a:t>mitigate risk.</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2939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Explain using the steps of ACE to mitigate risk.</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919527">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i="0" kern="1200" dirty="0">
                          <a:solidFill>
                            <a:schemeClr val="dk1"/>
                          </a:solidFill>
                          <a:effectLst/>
                          <a:latin typeface="Arial" panose="020B0604020202020204" pitchFamily="34" charset="0"/>
                          <a:ea typeface="+mn-ea"/>
                          <a:cs typeface="Arial" panose="020B0604020202020204" pitchFamily="34" charset="0"/>
                        </a:rPr>
                        <a:t>ACE can be applied</a:t>
                      </a:r>
                      <a:r>
                        <a:rPr lang="en-US" sz="1100" b="0" i="0" kern="1200" baseline="0" dirty="0">
                          <a:solidFill>
                            <a:schemeClr val="dk1"/>
                          </a:solidFill>
                          <a:effectLst/>
                          <a:latin typeface="Arial" panose="020B0604020202020204" pitchFamily="34" charset="0"/>
                          <a:ea typeface="+mn-ea"/>
                          <a:cs typeface="Arial" panose="020B0604020202020204" pitchFamily="34" charset="0"/>
                        </a:rPr>
                        <a:t> to mitigate risk</a:t>
                      </a:r>
                      <a:r>
                        <a:rPr lang="en-US" sz="1100" b="0" i="0" kern="1200" dirty="0">
                          <a:solidFill>
                            <a:schemeClr val="dk1"/>
                          </a:solidFill>
                          <a:effectLst/>
                          <a:latin typeface="Arial" panose="020B0604020202020204" pitchFamily="34" charset="0"/>
                          <a:ea typeface="+mn-ea"/>
                          <a:cs typeface="Arial" panose="020B0604020202020204" pitchFamily="34" charset="0"/>
                        </a:rPr>
                        <a:t> when you notice a </a:t>
                      </a:r>
                      <a:r>
                        <a:rPr lang="en-US" sz="1100" b="0" i="0" kern="1200" dirty="0">
                          <a:solidFill>
                            <a:schemeClr val="tx1"/>
                          </a:solidFill>
                          <a:effectLst/>
                          <a:latin typeface="Arial" panose="020B0604020202020204" pitchFamily="34" charset="0"/>
                          <a:ea typeface="+mn-ea"/>
                          <a:cs typeface="Arial" panose="020B0604020202020204" pitchFamily="34" charset="0"/>
                        </a:rPr>
                        <a:t>change in a person’s baseline mood or behavior or</a:t>
                      </a:r>
                      <a:r>
                        <a:rPr lang="en-US" sz="1100" b="0" i="0" kern="1200" baseline="0" dirty="0">
                          <a:solidFill>
                            <a:schemeClr val="tx1"/>
                          </a:solidFill>
                          <a:effectLst/>
                          <a:latin typeface="Arial" panose="020B0604020202020204" pitchFamily="34" charset="0"/>
                          <a:ea typeface="+mn-ea"/>
                          <a:cs typeface="Arial" panose="020B0604020202020204" pitchFamily="34" charset="0"/>
                        </a:rPr>
                        <a:t> when someone demonstrates one or more risk factors.</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You might consider sharing a personal example of a time you recognized risk factor(s) in another person and specifically used ACE – or a similar process – to help mitigate risk. Keep it concise to ensure time for the discussion.]</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1231">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Facilitate a brief practical exercise for Circle of Support members to discuss in small groups how they could use the steps of ACE to mitigate risk.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976540406"/>
                  </a:ext>
                </a:extLst>
              </a:tr>
              <a:tr h="1967296">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Now it is your turn. In groups of 3 or 4, select a risk factor and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discuss the question on the slide: </a:t>
                      </a:r>
                      <a:endPar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you recognize the selected risk factor(s), how can you use each step of ACE to help your Soldier or a person from your support circle mitigate risk?</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the ESCORT step, be sure to identify a helping resource that is relevant to the risk factor your group chooses to discuss.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Discuss in your small group and then I will ask for some of you to share with the large group.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898771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13-A</a:t>
            </a:r>
          </a:p>
        </p:txBody>
      </p:sp>
      <p:sp>
        <p:nvSpPr>
          <p:cNvPr id="12" name="Rectangle 11"/>
          <p:cNvSpPr/>
          <p:nvPr/>
        </p:nvSpPr>
        <p:spPr>
          <a:xfrm>
            <a:off x="3960555" y="3509559"/>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1" name="TextBox 10">
            <a:extLst>
              <a:ext uri="{FF2B5EF4-FFF2-40B4-BE49-F238E27FC236}">
                <a16:creationId xmlns:a16="http://schemas.microsoft.com/office/drawing/2014/main" id="{1888A7DA-A298-4697-AEE1-178F0CA958E8}"/>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3" name="Isosceles Triangle 2">
            <a:extLst>
              <a:ext uri="{FF2B5EF4-FFF2-40B4-BE49-F238E27FC236}">
                <a16:creationId xmlns:a16="http://schemas.microsoft.com/office/drawing/2014/main" id="{714D3954-C93F-C617-AAA6-005A3B6F5863}"/>
              </a:ext>
            </a:extLst>
          </p:cNvPr>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4" name="TextBox 3">
            <a:extLst>
              <a:ext uri="{FF2B5EF4-FFF2-40B4-BE49-F238E27FC236}">
                <a16:creationId xmlns:a16="http://schemas.microsoft.com/office/drawing/2014/main" id="{924C8CF1-D9A2-29EB-C25A-357F5293C20D}"/>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29845478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253136961"/>
              </p:ext>
            </p:extLst>
          </p:nvPr>
        </p:nvGraphicFramePr>
        <p:xfrm>
          <a:off x="211666" y="376158"/>
          <a:ext cx="4389120" cy="1327952"/>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1327952">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The purpose of the question on this slide is to share ideas across groups.]</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When discussions have finished, ask participants to close out their small group discussions and advance to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next slide to guide the activity debrief.]</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242816"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13-B</a:t>
            </a:r>
          </a:p>
        </p:txBody>
      </p:sp>
      <p:sp>
        <p:nvSpPr>
          <p:cNvPr id="8" name="TextBox 7">
            <a:extLst>
              <a:ext uri="{FF2B5EF4-FFF2-40B4-BE49-F238E27FC236}">
                <a16:creationId xmlns:a16="http://schemas.microsoft.com/office/drawing/2014/main" id="{020A3448-4EA4-4246-97F9-9DF34F36EB24}"/>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0CA6B696-5229-73D0-D2C2-EFEB43135734}"/>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25071617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1826073079"/>
              </p:ext>
            </p:extLst>
          </p:nvPr>
        </p:nvGraphicFramePr>
        <p:xfrm>
          <a:off x="244099" y="3467615"/>
          <a:ext cx="4446433" cy="5906176"/>
        </p:xfrm>
        <a:graphic>
          <a:graphicData uri="http://schemas.openxmlformats.org/drawingml/2006/table">
            <a:tbl>
              <a:tblPr firstRow="1" bandRow="1">
                <a:tableStyleId>{5C22544A-7EE6-4342-B048-85BDC9FD1C3A}</a:tableStyleId>
              </a:tblPr>
              <a:tblGrid>
                <a:gridCol w="441612">
                  <a:extLst>
                    <a:ext uri="{9D8B030D-6E8A-4147-A177-3AD203B41FA5}">
                      <a16:colId xmlns:a16="http://schemas.microsoft.com/office/drawing/2014/main" val="20000"/>
                    </a:ext>
                  </a:extLst>
                </a:gridCol>
                <a:gridCol w="4004821">
                  <a:extLst>
                    <a:ext uri="{9D8B030D-6E8A-4147-A177-3AD203B41FA5}">
                      <a16:colId xmlns:a16="http://schemas.microsoft.com/office/drawing/2014/main" val="20001"/>
                    </a:ext>
                  </a:extLst>
                </a:gridCol>
              </a:tblGrid>
              <a:tr h="523806">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Debrief the small group discussion activity,</a:t>
                      </a:r>
                      <a:r>
                        <a:rPr lang="en-US" sz="1100" b="1" baseline="0" dirty="0">
                          <a:solidFill>
                            <a:schemeClr val="tx1"/>
                          </a:solidFill>
                          <a:latin typeface="Arial" panose="020B0604020202020204" pitchFamily="34" charset="0"/>
                          <a:cs typeface="Arial" panose="020B0604020202020204" pitchFamily="34" charset="0"/>
                        </a:rPr>
                        <a:t>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which subsequently serves as a check on</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learning of risk factors</a:t>
                      </a:r>
                      <a:r>
                        <a:rPr lang="en-US" sz="1100" b="1" dirty="0">
                          <a:solidFill>
                            <a:schemeClr val="tx1"/>
                          </a:solidFill>
                          <a:latin typeface="Arial" panose="020B0604020202020204" pitchFamily="34" charset="0"/>
                          <a:cs typeface="Arial" panose="020B0604020202020204" pitchFamily="34" charset="0"/>
                        </a:rPr>
                        <a:t>.</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1341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Debrief the small group discussion activity by restating the question and allowing groups to share. </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799671053"/>
                  </a:ext>
                </a:extLst>
              </a:tr>
              <a:tr h="3723135">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Which risk factor did you choose to discuss, and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how could you use each step of ACE to help someone mitigate their risk?</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Aim to get at least one small group to share and, depending on time, possibly encourage a second group to share. Possible examples include</a:t>
                      </a:r>
                    </a:p>
                    <a:p>
                      <a:pPr marL="236538"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“I’ve noticed you’re drinking more than usual, is everything okay at work? </a:t>
                      </a:r>
                    </a:p>
                    <a:p>
                      <a:pPr marL="236538"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CARE: Taking time to listen and ask follow-on questions</a:t>
                      </a:r>
                    </a:p>
                    <a:p>
                      <a:pPr marL="236538"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ESCORT: If the person shares that their irritability or increased alcohol consumption is due to stress of a conflict at work, you could help them set up an appointment with a helping resource like Army Military Family Life Counselor (MFLC).</a:t>
                      </a:r>
                    </a:p>
                    <a:p>
                      <a:pPr marL="236538"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“I’ve noticed you seem upset after being on your phone. If you are being mistreated or cyberbullied, you can talk to me. What might keep you from telling me if cyberbullying is happening?”</a:t>
                      </a:r>
                    </a:p>
                    <a:p>
                      <a:pPr marL="236538"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CARE: Show empathy, validate their responses, and resist the urge to fix the problem too quickly (e.g., limit their phone use)</a:t>
                      </a:r>
                    </a:p>
                    <a:p>
                      <a:pPr marL="236538"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ESCORT: Together, go online to StopBullying.gov </a:t>
                      </a:r>
                      <a:b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for helpful resources and information.]</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0459832"/>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14-A</a:t>
            </a:r>
          </a:p>
        </p:txBody>
      </p:sp>
      <p:sp>
        <p:nvSpPr>
          <p:cNvPr id="9" name="Isosceles Triangle 8"/>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2" name="Rectangle 11"/>
          <p:cNvSpPr/>
          <p:nvPr/>
        </p:nvSpPr>
        <p:spPr>
          <a:xfrm>
            <a:off x="3974497" y="3501546"/>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1" name="TextBox 10">
            <a:extLst>
              <a:ext uri="{FF2B5EF4-FFF2-40B4-BE49-F238E27FC236}">
                <a16:creationId xmlns:a16="http://schemas.microsoft.com/office/drawing/2014/main" id="{27A37922-C476-41DA-B2DD-9FF9054F6C9B}"/>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3" name="TextBox 2">
            <a:extLst>
              <a:ext uri="{FF2B5EF4-FFF2-40B4-BE49-F238E27FC236}">
                <a16:creationId xmlns:a16="http://schemas.microsoft.com/office/drawing/2014/main" id="{5E556575-19AD-3DDF-DB58-5E5001BC51DF}"/>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7729728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854937854"/>
              </p:ext>
            </p:extLst>
          </p:nvPr>
        </p:nvGraphicFramePr>
        <p:xfrm>
          <a:off x="211666" y="376157"/>
          <a:ext cx="4389120" cy="7665220"/>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53514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participants how using ACE to mitigate risk might in turn be strengthening a protective factor.</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686848454"/>
                  </a:ext>
                </a:extLst>
              </a:tr>
              <a:tr h="2502608">
                <a:tc>
                  <a:txBody>
                    <a:bodyPr/>
                    <a:lstStyle/>
                    <a:p>
                      <a:pP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1"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using ACE to mitigate risk, how might that also be strengthening a protective factor?</a:t>
                      </a: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a:t>
                      </a:r>
                    </a:p>
                    <a:p>
                      <a:pPr marL="171450" lvl="0" indent="-171450" defTabSz="916093">
                        <a:spcBef>
                          <a:spcPts val="600"/>
                        </a:spcBef>
                        <a:spcAft>
                          <a:spcPts val="0"/>
                        </a:spcAft>
                        <a:buFont typeface="Arial" panose="020B0604020202020204" pitchFamily="34" charset="0"/>
                        <a:buChar char="•"/>
                        <a:defRPr/>
                      </a:pPr>
                      <a:r>
                        <a:rPr lang="en-US" sz="1100" u="none" kern="0" dirty="0">
                          <a:solidFill>
                            <a:schemeClr val="tx1"/>
                          </a:solidFill>
                          <a:latin typeface="Arial" panose="020B0604020202020204" pitchFamily="34" charset="0"/>
                          <a:cs typeface="Arial" panose="020B0604020202020204" pitchFamily="34" charset="0"/>
                        </a:rPr>
                        <a:t>When you use ACE you are</a:t>
                      </a:r>
                      <a:r>
                        <a:rPr lang="en-US" sz="1100" u="none" kern="0" baseline="0" dirty="0">
                          <a:solidFill>
                            <a:schemeClr val="tx1"/>
                          </a:solidFill>
                          <a:latin typeface="Arial" panose="020B0604020202020204" pitchFamily="34" charset="0"/>
                          <a:cs typeface="Arial" panose="020B0604020202020204" pitchFamily="34" charset="0"/>
                        </a:rPr>
                        <a:t> in essence,</a:t>
                      </a:r>
                      <a:r>
                        <a:rPr lang="en-US" sz="1100" u="none" kern="0" dirty="0">
                          <a:solidFill>
                            <a:schemeClr val="tx1"/>
                          </a:solidFill>
                          <a:latin typeface="Arial" panose="020B0604020202020204" pitchFamily="34" charset="0"/>
                          <a:cs typeface="Arial" panose="020B0604020202020204" pitchFamily="34" charset="0"/>
                        </a:rPr>
                        <a:t> being a green light protective factor for the other person; you are connecting, supporting, and helping the person find the resources they may need to lower their risk. </a:t>
                      </a:r>
                    </a:p>
                    <a:p>
                      <a:pPr marL="171450" lvl="0" indent="-171450" defTabSz="916093">
                        <a:spcBef>
                          <a:spcPts val="600"/>
                        </a:spcBef>
                        <a:buFont typeface="Arial" panose="020B0604020202020204" pitchFamily="34" charset="0"/>
                        <a:buChar char="•"/>
                        <a:defRPr/>
                      </a:pPr>
                      <a:r>
                        <a:rPr lang="en-US" sz="1100" u="none" kern="0" dirty="0">
                          <a:solidFill>
                            <a:schemeClr val="tx1"/>
                          </a:solidFill>
                          <a:latin typeface="Arial" panose="020B0604020202020204" pitchFamily="34" charset="0"/>
                          <a:cs typeface="Arial" panose="020B0604020202020204" pitchFamily="34" charset="0"/>
                        </a:rPr>
                        <a:t>Your supportive actions can strengthen trust and</a:t>
                      </a:r>
                      <a:r>
                        <a:rPr lang="en-US" sz="1100" u="none" kern="0" baseline="0" dirty="0">
                          <a:solidFill>
                            <a:schemeClr val="tx1"/>
                          </a:solidFill>
                          <a:latin typeface="Arial" panose="020B0604020202020204" pitchFamily="34" charset="0"/>
                          <a:cs typeface="Arial" panose="020B0604020202020204" pitchFamily="34" charset="0"/>
                        </a:rPr>
                        <a:t> connection, and it shows others in your support circle that you care and can be someone they can turn to for support in the event they themselves are struggling or in the unfortunate event of crisis.  </a:t>
                      </a:r>
                      <a:endParaRPr lang="en-US" sz="1100" u="none" kern="0"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4155416"/>
                  </a:ext>
                </a:extLst>
              </a:tr>
              <a:tr h="70828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Use the traffic light metaphor to explain the process of identifying, assessing, and controlling risk by using ACE early, at the sign of concern.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38831484"/>
                  </a:ext>
                </a:extLst>
              </a:tr>
              <a:tr h="2848881">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defTabSz="914400" eaLnBrk="0" fontAlgn="base" hangingPunct="0">
                        <a:spcBef>
                          <a:spcPct val="0"/>
                        </a:spcBef>
                        <a:spcAft>
                          <a:spcPts val="600"/>
                        </a:spcAft>
                        <a:buFont typeface="Arial" panose="020B0604020202020204" pitchFamily="34" charset="0"/>
                        <a:buChar char="•"/>
                        <a:defRPr/>
                      </a:pPr>
                      <a:r>
                        <a:rPr lang="en-US" sz="1100" dirty="0">
                          <a:solidFill>
                            <a:schemeClr val="tx1"/>
                          </a:solidFill>
                          <a:latin typeface="Arial" panose="020B0604020202020204" pitchFamily="34" charset="0"/>
                          <a:cs typeface="Arial" panose="020B0604020202020204" pitchFamily="34" charset="0"/>
                        </a:rPr>
                        <a:t>What you do when you identify risk</a:t>
                      </a:r>
                      <a:r>
                        <a:rPr lang="en-US" sz="1100" baseline="0" dirty="0">
                          <a:solidFill>
                            <a:schemeClr val="tx1"/>
                          </a:solidFill>
                          <a:latin typeface="Arial" panose="020B0604020202020204" pitchFamily="34" charset="0"/>
                          <a:cs typeface="Arial" panose="020B0604020202020204" pitchFamily="34" charset="0"/>
                        </a:rPr>
                        <a:t> factors in others can make a difference in what happens next. You have the power to help your Soldier or loved one reverse their trajectory. </a:t>
                      </a:r>
                    </a:p>
                    <a:p>
                      <a:pPr marL="171450" lvl="0" indent="-171450" defTabSz="914400" eaLnBrk="0" fontAlgn="base" hangingPunct="0">
                        <a:spcBef>
                          <a:spcPct val="0"/>
                        </a:spcBef>
                        <a:spcAft>
                          <a:spcPts val="600"/>
                        </a:spcAft>
                        <a:buFont typeface="Arial" panose="020B0604020202020204" pitchFamily="34" charset="0"/>
                        <a:buChar char="•"/>
                        <a:defRPr/>
                      </a:pPr>
                      <a:r>
                        <a:rPr lang="en-US" sz="1100" baseline="0" dirty="0">
                          <a:solidFill>
                            <a:schemeClr val="tx1"/>
                          </a:solidFill>
                          <a:latin typeface="Arial" panose="020B0604020202020204" pitchFamily="34" charset="0"/>
                          <a:cs typeface="Arial" panose="020B0604020202020204" pitchFamily="34" charset="0"/>
                        </a:rPr>
                        <a:t>On a standard traffic light, the yellow light automatically turns to a red light. That does not have to be the case here. The use of ACE can turn a yellow light to green.</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chemeClr val="tx1"/>
                          </a:solidFill>
                          <a:latin typeface="Arial" panose="020B0604020202020204" pitchFamily="34" charset="0"/>
                          <a:cs typeface="Arial" panose="020B0604020202020204" pitchFamily="34" charset="0"/>
                        </a:rPr>
                        <a:t>Using ACE</a:t>
                      </a:r>
                      <a:r>
                        <a:rPr lang="en-US" sz="1100" dirty="0">
                          <a:solidFill>
                            <a:schemeClr val="tx1"/>
                          </a:solidFill>
                          <a:latin typeface="Arial" panose="020B0604020202020204" pitchFamily="34" charset="0"/>
                          <a:cs typeface="Arial" panose="020B0604020202020204" pitchFamily="34" charset="0"/>
                        </a:rPr>
                        <a:t> early, at the sign of concern, can stop some problems and stressors from growing and becoming overwhelming to the point of crisis. Using ACE can help you to assess risk and help</a:t>
                      </a:r>
                      <a:r>
                        <a:rPr lang="en-US" sz="1100" baseline="0" dirty="0">
                          <a:solidFill>
                            <a:schemeClr val="tx1"/>
                          </a:solidFill>
                          <a:latin typeface="Arial" panose="020B0604020202020204" pitchFamily="34" charset="0"/>
                          <a:cs typeface="Arial" panose="020B0604020202020204" pitchFamily="34" charset="0"/>
                        </a:rPr>
                        <a:t> control it.</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Getting loved ones to the assistance they need earlier may prevent them from getting to the point where they consider suicide as an option.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201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216761660"/>
                  </a:ext>
                </a:extLst>
              </a:tr>
              <a:tr h="708285">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Despite your best efforts, some individuals may advance to a point of greater risk and be showcasing red light warning signs. Let’s review those next.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8913190"/>
                  </a:ext>
                </a:extLst>
              </a:tr>
            </a:tbl>
          </a:graphicData>
        </a:graphic>
      </p:graphicFrame>
      <p:sp>
        <p:nvSpPr>
          <p:cNvPr id="5" name="Rectangle 4"/>
          <p:cNvSpPr/>
          <p:nvPr/>
        </p:nvSpPr>
        <p:spPr>
          <a:xfrm>
            <a:off x="4242816"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14-B</a:t>
            </a:r>
          </a:p>
        </p:txBody>
      </p:sp>
      <p:sp>
        <p:nvSpPr>
          <p:cNvPr id="8" name="TextBox 7">
            <a:extLst>
              <a:ext uri="{FF2B5EF4-FFF2-40B4-BE49-F238E27FC236}">
                <a16:creationId xmlns:a16="http://schemas.microsoft.com/office/drawing/2014/main" id="{A1D80B5B-6B3F-467C-A083-23234B499542}"/>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C643FF04-0348-68E6-B50B-A875959A075D}"/>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3151213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ii-A</a:t>
            </a:r>
          </a:p>
        </p:txBody>
      </p:sp>
      <p:sp>
        <p:nvSpPr>
          <p:cNvPr id="8" name="TextBox 7">
            <a:extLst>
              <a:ext uri="{FF2B5EF4-FFF2-40B4-BE49-F238E27FC236}">
                <a16:creationId xmlns:a16="http://schemas.microsoft.com/office/drawing/2014/main" id="{0FC01685-921C-D5AD-C213-932901598B00}"/>
              </a:ext>
            </a:extLst>
          </p:cNvPr>
          <p:cNvSpPr txBox="1"/>
          <p:nvPr/>
        </p:nvSpPr>
        <p:spPr>
          <a:xfrm>
            <a:off x="855459" y="1264251"/>
            <a:ext cx="5521155" cy="7478970"/>
          </a:xfrm>
          <a:prstGeom prst="rect">
            <a:avLst/>
          </a:prstGeom>
          <a:noFill/>
        </p:spPr>
        <p:txBody>
          <a:bodyPr wrap="square">
            <a:spAutoFit/>
          </a:bodyPr>
          <a:lstStyle/>
          <a:p>
            <a:r>
              <a:rPr lang="en-US" sz="1200" b="1" dirty="0">
                <a:latin typeface="Arial 12"/>
              </a:rPr>
              <a:t>Cohesive efforts</a:t>
            </a:r>
            <a:r>
              <a:rPr lang="en-US" sz="1200" dirty="0">
                <a:latin typeface="Arial 12"/>
              </a:rPr>
              <a:t>. It is strongly recommended that this training be offered around the same time frame that their Soldiers receive the ACE Unit Training. According to </a:t>
            </a:r>
            <a:r>
              <a:rPr lang="en-US" sz="1200" dirty="0">
                <a:latin typeface="Arial" panose="020B0604020202020204" pitchFamily="34" charset="0"/>
                <a:cs typeface="Arial" panose="020B0604020202020204" pitchFamily="34" charset="0"/>
              </a:rPr>
              <a:t>AR 600-63</a:t>
            </a:r>
            <a:r>
              <a:rPr lang="en-US" sz="1200" dirty="0">
                <a:latin typeface="Arial 12"/>
              </a:rPr>
              <a:t>, ACE suicide prevention and intervention training must be offered to Circle of Support members on an annual basis. The ACE Base for Circle of Support module resembles the content and format of the ACE Base module for Soldiers but has been tailored for members of a Soldier’s Circle of Support (e.g., spouse, significant other, parent(s), siblings, extended family, friends, mentors). </a:t>
            </a:r>
          </a:p>
          <a:p>
            <a:endParaRPr lang="en-US" sz="1200" dirty="0">
              <a:latin typeface="Arial 12"/>
            </a:endParaRPr>
          </a:p>
          <a:p>
            <a:r>
              <a:rPr lang="en-US" sz="1200" dirty="0">
                <a:latin typeface="Arial 12"/>
              </a:rPr>
              <a:t>A majority of the examples, discussions, and activities are focused on how a Circle of Support member might apply ACE concepts with their Soldier. The Soldier-focused examples are not to discount the importance of other people (e.g., family members, friends) or relationships that participants have with others; instead, it is done intentionally to keep the training focused on similar learning concepts. Also, it is the most universally relevant focus given every participant attending is there due to having vested interest in a Soldier. </a:t>
            </a:r>
          </a:p>
          <a:p>
            <a:pPr>
              <a:spcBef>
                <a:spcPts val="0"/>
              </a:spcBef>
            </a:pPr>
            <a:endParaRPr lang="en-US" sz="1200" dirty="0">
              <a:latin typeface="Arial 12"/>
            </a:endParaRPr>
          </a:p>
          <a:p>
            <a:r>
              <a:rPr lang="en-US" sz="1200" b="1" dirty="0">
                <a:latin typeface="Arial" panose="020B0604020202020204" pitchFamily="34" charset="0"/>
                <a:cs typeface="Arial" panose="020B0604020202020204" pitchFamily="34" charset="0"/>
              </a:rPr>
              <a:t>Facilitated discussion and engagement</a:t>
            </a:r>
            <a:r>
              <a:rPr lang="en-US" sz="1200" dirty="0">
                <a:latin typeface="Arial" panose="020B0604020202020204" pitchFamily="34" charset="0"/>
                <a:cs typeface="Arial" panose="020B0604020202020204" pitchFamily="34" charset="0"/>
              </a:rPr>
              <a:t>. This training is designed to be facilitated by a single instructor and delivered in an interactive, discussion-based format (rather than conventional lecture or didactic format). Because this module utilizes group interaction, it is highly recommended that it be led by an instructor who is able and willing to elicit participant engagement through facilitating meaningful discussions and practical exercises. </a:t>
            </a:r>
            <a:r>
              <a:rPr lang="en-US" sz="1200" dirty="0">
                <a:latin typeface="Arial 12"/>
              </a:rPr>
              <a:t>The practical exercises are essential in allowing participants the opportunity to try out the </a:t>
            </a:r>
            <a:r>
              <a:rPr lang="en-US" sz="1200" dirty="0">
                <a:latin typeface="Arial" panose="020B0604020202020204" pitchFamily="34" charset="0"/>
                <a:cs typeface="Arial" panose="020B0604020202020204" pitchFamily="34" charset="0"/>
              </a:rPr>
              <a:t>Ask, Care, Escort process </a:t>
            </a:r>
            <a:r>
              <a:rPr lang="en-US" sz="1200" dirty="0">
                <a:latin typeface="Arial 12"/>
              </a:rPr>
              <a:t>strategies in a safe, non-threatening environment and develop competence and confidence to use the strategies in real-life scenarios.</a:t>
            </a:r>
            <a:r>
              <a:rPr lang="en-US" sz="1200" dirty="0">
                <a:latin typeface="Arial" panose="020B0604020202020204" pitchFamily="34" charset="0"/>
                <a:cs typeface="Arial" panose="020B0604020202020204" pitchFamily="34" charset="0"/>
              </a:rPr>
              <a:t> </a:t>
            </a:r>
          </a:p>
          <a:p>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Delivered in-person to small groups. </a:t>
            </a:r>
            <a:r>
              <a:rPr lang="en-US" sz="1200" dirty="0">
                <a:latin typeface="Arial" panose="020B0604020202020204" pitchFamily="34" charset="0"/>
                <a:cs typeface="Arial" panose="020B0604020202020204" pitchFamily="34" charset="0"/>
              </a:rPr>
              <a:t>The ACE training for Circle of Support is intended to be delivered in person and it is highly recommended that this training be conducted with small groups (fewer than 40). In-person training allows for optimal engagement and also fosters relationship building amidst the participants. For example, </a:t>
            </a:r>
            <a:r>
              <a:rPr lang="en-US" sz="1200" dirty="0">
                <a:latin typeface="Arial 12"/>
              </a:rPr>
              <a:t>new friendships and support networks may be established among those attending this class. There may be circumstances that warrant a virtual training option, however, in order to be realistic and inclusive to all Circle of Support members who wish to participate (e.g., Circle of Support members being geographically scattered, child-care constraints, work schedules). Trainers and command teams are advised to use their discretion to determine the best mode of delivery without compromising its value.</a:t>
            </a:r>
          </a:p>
        </p:txBody>
      </p:sp>
      <p:sp>
        <p:nvSpPr>
          <p:cNvPr id="9" name="Rectangle 8">
            <a:extLst>
              <a:ext uri="{FF2B5EF4-FFF2-40B4-BE49-F238E27FC236}">
                <a16:creationId xmlns:a16="http://schemas.microsoft.com/office/drawing/2014/main" id="{7DB9306F-899B-3317-9EA2-13F226889D42}"/>
              </a:ext>
            </a:extLst>
          </p:cNvPr>
          <p:cNvSpPr/>
          <p:nvPr/>
        </p:nvSpPr>
        <p:spPr>
          <a:xfrm>
            <a:off x="855460" y="664850"/>
            <a:ext cx="5521155" cy="368496"/>
          </a:xfrm>
          <a:prstGeom prst="rect">
            <a:avLst/>
          </a:prstGeom>
          <a:solidFill>
            <a:srgbClr val="FFCC00"/>
          </a:solidFill>
          <a:ln w="25400" cap="flat" cmpd="sng" algn="ctr">
            <a:solidFill>
              <a:srgbClr val="00956F"/>
            </a:solidFill>
            <a:prstDash val="solid"/>
            <a:miter lim="800000"/>
          </a:ln>
          <a:effectLst/>
        </p:spPr>
        <p:txBody>
          <a:bodyPr lIns="95727" tIns="47863" rIns="95727" bIns="47863" rtlCol="0" anchor="ctr"/>
          <a:lstStyle/>
          <a:p>
            <a:pPr algn="ctr" defTabSz="957468" fontAlgn="base">
              <a:spcBef>
                <a:spcPct val="0"/>
              </a:spcBef>
              <a:spcAft>
                <a:spcPct val="0"/>
              </a:spcAft>
              <a:defRPr/>
            </a:pPr>
            <a:r>
              <a:rPr lang="en-US" sz="1300" b="1" kern="0" dirty="0">
                <a:solidFill>
                  <a:prstClr val="black"/>
                </a:solidFill>
                <a:latin typeface="Arial" panose="020B0604020202020204" pitchFamily="34" charset="0"/>
                <a:ea typeface="Verdana" panose="020B0604030504040204" pitchFamily="34" charset="0"/>
                <a:cs typeface="Arial" panose="020B0604020202020204" pitchFamily="34" charset="0"/>
              </a:rPr>
              <a:t>Intent</a:t>
            </a:r>
          </a:p>
        </p:txBody>
      </p:sp>
      <p:sp>
        <p:nvSpPr>
          <p:cNvPr id="4" name="TextBox 3">
            <a:extLst>
              <a:ext uri="{FF2B5EF4-FFF2-40B4-BE49-F238E27FC236}">
                <a16:creationId xmlns:a16="http://schemas.microsoft.com/office/drawing/2014/main" id="{FF884974-FD8F-27D8-EAEE-FBC0A7446393}"/>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30552884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996032678"/>
              </p:ext>
            </p:extLst>
          </p:nvPr>
        </p:nvGraphicFramePr>
        <p:xfrm>
          <a:off x="234404" y="3376270"/>
          <a:ext cx="4312722" cy="5677462"/>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Describe warning signs and explain the importance of taking immediate action if any warning signs</a:t>
                      </a:r>
                      <a:r>
                        <a:rPr lang="en-US" sz="1100" b="1" baseline="0" dirty="0">
                          <a:solidFill>
                            <a:schemeClr val="tx1"/>
                          </a:solidFill>
                          <a:latin typeface="Arial" panose="020B0604020202020204" pitchFamily="34" charset="0"/>
                          <a:cs typeface="Arial" panose="020B0604020202020204" pitchFamily="34" charset="0"/>
                        </a:rPr>
                        <a:t> are present.</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0458">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82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Review warning signs to watch for that may indicate someone is contemplating suicide.</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49001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Warning signs indicate the highest level of risk and are things that are more likely to be happening close to a suicide attempt. If a person is displaying one or more of the following warning signs, it may be an indication that they are contemplating suicide: </a:t>
                      </a:r>
                    </a:p>
                    <a:p>
                      <a:pPr marL="3429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talking about death</a:t>
                      </a:r>
                    </a:p>
                    <a:p>
                      <a:pPr marL="3429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giving away personal possessions</a:t>
                      </a:r>
                    </a:p>
                    <a:p>
                      <a:pPr marL="3429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talking about harming oneself or stating they have no reason for living</a:t>
                      </a:r>
                    </a:p>
                    <a:p>
                      <a:pPr marL="3429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regularly isolating</a:t>
                      </a:r>
                    </a:p>
                    <a:p>
                      <a:pPr marL="3429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expressing hopelessness or deep sadness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382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Emphasize the critical importance of taking immediate action if/when a warning sign is present.</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613207377"/>
                  </a:ext>
                </a:extLst>
              </a:tr>
              <a:tr h="130954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in your vehicle at a traffic light that is red, you wait and trust it will soon turn green. This is </a:t>
                      </a:r>
                      <a:r>
                        <a:rPr kumimoji="0" lang="en-US" sz="1100" b="0" i="1" u="sng"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the case when it comes to suicide prevention. You must not sit idle.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one or more warning signs are noticed, </a:t>
                      </a:r>
                      <a:b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 must take direct, immediate action. </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1218499"/>
                  </a:ext>
                </a:extLst>
              </a:tr>
            </a:tbl>
          </a:graphicData>
        </a:graphic>
      </p:graphicFrame>
      <p:sp>
        <p:nvSpPr>
          <p:cNvPr id="8" name="TextBox 7"/>
          <p:cNvSpPr txBox="1"/>
          <p:nvPr/>
        </p:nvSpPr>
        <p:spPr>
          <a:xfrm>
            <a:off x="0" y="9312095"/>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15-A</a:t>
            </a:r>
          </a:p>
        </p:txBody>
      </p:sp>
      <p:sp>
        <p:nvSpPr>
          <p:cNvPr id="12" name="Isosceles Triangle 11"/>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989CAC4C-6543-43DE-8060-9BC4BC591CFC}"/>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CB3D3D49-5118-5594-E731-220EDA70638E}"/>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37509391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50652676"/>
              </p:ext>
            </p:extLst>
          </p:nvPr>
        </p:nvGraphicFramePr>
        <p:xfrm>
          <a:off x="211666" y="376157"/>
          <a:ext cx="4389120" cy="3823328"/>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73220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Emphasize the importance of trusting one’s gut if sensing something is not right, regardless of not noticing any specific warning signs.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307411776"/>
                  </a:ext>
                </a:extLst>
              </a:tr>
              <a:tr h="1230842">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This is not a comprehensive list of warning signs. </a:t>
                      </a:r>
                    </a:p>
                    <a:p>
                      <a:pPr marL="1714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Sometimes people who are suicidal may not show these signs, or any obvious sign of contemplating suicide. Sometimes it may be harder to see warning signs if we are too close to a person or the person may be really good at hiding their struggle.</a:t>
                      </a:r>
                    </a:p>
                    <a:p>
                      <a:pPr marL="1714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Because of your close connection, however, you may simply sense that something is not right with them. If you feel that something is “off,” then trust your gut. This is a red flag and you need to take action.</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7846962"/>
                  </a:ext>
                </a:extLst>
              </a:tr>
              <a:tr h="36201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38831484"/>
                  </a:ext>
                </a:extLst>
              </a:tr>
              <a:tr h="708285">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Let’s review emergency resources that can be utilized to get the support you, your Soldier, or your loved one might need in a time of crisis.</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242816"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15-B</a:t>
            </a:r>
          </a:p>
        </p:txBody>
      </p:sp>
      <p:sp>
        <p:nvSpPr>
          <p:cNvPr id="8" name="TextBox 7">
            <a:extLst>
              <a:ext uri="{FF2B5EF4-FFF2-40B4-BE49-F238E27FC236}">
                <a16:creationId xmlns:a16="http://schemas.microsoft.com/office/drawing/2014/main" id="{C742C20F-D45A-44F4-A549-961C53344E5B}"/>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01CFF2B4-63DC-AD62-E0D6-7F79615CDDAF}"/>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30971825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76FA6A6-7DDC-4F97-8EFD-926FE1E2AE04}"/>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r>
              <a:rPr lang="en-US" sz="1200" i="1" kern="0" dirty="0">
                <a:solidFill>
                  <a:prstClr val="black"/>
                </a:solidFill>
                <a:latin typeface="Arial" panose="020B0604020202020204" pitchFamily="34" charset="0"/>
                <a:cs typeface="Arial" panose="020B0604020202020204" pitchFamily="34" charset="0"/>
              </a:rPr>
              <a:t>[</a:t>
            </a:r>
            <a:r>
              <a:rPr lang="en-US" sz="1200" b="1" i="1" kern="0" dirty="0">
                <a:solidFill>
                  <a:prstClr val="black"/>
                </a:solidFill>
                <a:latin typeface="Arial" panose="020B0604020202020204" pitchFamily="34" charset="0"/>
                <a:cs typeface="Arial" panose="020B0604020202020204" pitchFamily="34" charset="0"/>
              </a:rPr>
              <a:t>NOTE</a:t>
            </a:r>
            <a:r>
              <a:rPr lang="en-US" sz="1200" i="1" kern="0" dirty="0">
                <a:solidFill>
                  <a:prstClr val="black"/>
                </a:solidFill>
                <a:latin typeface="Arial" panose="020B0604020202020204" pitchFamily="34" charset="0"/>
                <a:cs typeface="Arial" panose="020B0604020202020204" pitchFamily="34" charset="0"/>
              </a:rPr>
              <a:t>: Be sure to add contact information for local resources</a:t>
            </a:r>
            <a:r>
              <a:rPr lang="en-US" sz="1200" i="1" u="sng" kern="0" dirty="0">
                <a:solidFill>
                  <a:prstClr val="black"/>
                </a:solidFill>
                <a:latin typeface="Arial" panose="020B0604020202020204" pitchFamily="34" charset="0"/>
                <a:cs typeface="Arial" panose="020B0604020202020204" pitchFamily="34" charset="0"/>
              </a:rPr>
              <a:t> </a:t>
            </a:r>
            <a:r>
              <a:rPr lang="en-US" sz="1200" i="1" kern="0" dirty="0">
                <a:solidFill>
                  <a:prstClr val="black"/>
                </a:solidFill>
                <a:latin typeface="Arial" panose="020B0604020202020204" pitchFamily="34" charset="0"/>
                <a:cs typeface="Arial" panose="020B0604020202020204" pitchFamily="34" charset="0"/>
              </a:rPr>
              <a:t>prior to the training.]</a:t>
            </a: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73022896"/>
              </p:ext>
            </p:extLst>
          </p:nvPr>
        </p:nvGraphicFramePr>
        <p:xfrm>
          <a:off x="205429" y="3440864"/>
          <a:ext cx="4312722" cy="4935395"/>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2343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Review emergency resources and make the distinction between non-emergency</a:t>
                      </a:r>
                      <a:r>
                        <a:rPr lang="en-US" sz="1100" b="1" baseline="0" dirty="0">
                          <a:solidFill>
                            <a:schemeClr val="tx1"/>
                          </a:solidFill>
                          <a:latin typeface="Arial" panose="020B0604020202020204" pitchFamily="34" charset="0"/>
                          <a:cs typeface="Arial" panose="020B0604020202020204" pitchFamily="34" charset="0"/>
                        </a:rPr>
                        <a:t> and emergency resources</a:t>
                      </a:r>
                      <a:r>
                        <a:rPr lang="en-US" sz="1100" b="1" dirty="0">
                          <a:solidFill>
                            <a:schemeClr val="tx1"/>
                          </a:solidFill>
                          <a:latin typeface="Arial" panose="020B0604020202020204" pitchFamily="34" charset="0"/>
                          <a:cs typeface="Arial" panose="020B0604020202020204" pitchFamily="34" charset="0"/>
                        </a:rPr>
                        <a:t>.</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561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Review available emergency resources.</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778003">
                <a:tc>
                  <a:txBody>
                    <a:bodyPr/>
                    <a:lstStyle/>
                    <a:p>
                      <a:pPr marL="171450" indent="-171450" algn="ctr">
                        <a:spcBef>
                          <a:spcPts val="0"/>
                        </a:spcBef>
                        <a:spcAft>
                          <a:spcPts val="600"/>
                        </a:spcAft>
                        <a:buFont typeface="Arial" panose="020B0604020202020204" pitchFamily="34" charset="0"/>
                        <a:buChar char="•"/>
                      </a:pPr>
                      <a:endParaRPr lang="en-US" sz="1100" b="0" i="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Prior to the training, look up local emergency contact information and share this during the training. In the PowerPoint slides, there are text boxes where local contact information can be added. Alternatively, these numbers can be handwritten and displayed in the front of the room. Ensure that participants are familiar with multiple resources. Encourage them to add the contact information directly into their phone (e.g., take a picture).]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is an important distinction between emergency and non-emergency resources: emergency resources are always open and you will be connected and assisted right away. When a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person is in crisis, use an emergency resource to ensure they get the help they need as soon as possible.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emergency resource you turn to will depend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 your circumstances, such as your location, time sensitivity, or access.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best choice may simply be reaching out by phone to a crisis “hotline” or emergency services. </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16-A</a:t>
            </a:r>
          </a:p>
        </p:txBody>
      </p:sp>
      <p:sp>
        <p:nvSpPr>
          <p:cNvPr id="9" name="Isosceles Triangle 8"/>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2" name="TextBox 1">
            <a:extLst>
              <a:ext uri="{FF2B5EF4-FFF2-40B4-BE49-F238E27FC236}">
                <a16:creationId xmlns:a16="http://schemas.microsoft.com/office/drawing/2014/main" id="{CBBC1515-D5EF-4328-8252-3338E4FD7535}"/>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5218046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573188950"/>
              </p:ext>
            </p:extLst>
          </p:nvPr>
        </p:nvGraphicFramePr>
        <p:xfrm>
          <a:off x="211666" y="376156"/>
          <a:ext cx="4389120" cy="7945056"/>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36201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Acknowledge the common and often inaccurate perception that seeking help can negatively impact a Soldier’s career.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331329591"/>
                  </a:ext>
                </a:extLst>
              </a:tr>
              <a:tr h="362012">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Some Soldiers and family members of Soldiers may be reluctant to get professional help due to fear of repercussions to the Soldier’s military career.</a:t>
                      </a:r>
                    </a:p>
                    <a:p>
                      <a:pPr marL="1714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Unfortunately, stories of when this might have been the case – where seeking behavioral health impacted one’s military career – are more readily shared than the stories of Soldiers who got the help they needed and continued successfully in their career path. Furthermore, there could have been additional circumstances or factors involved in the cases where careers were impacted that were unknown or untold. </a:t>
                      </a:r>
                    </a:p>
                    <a:p>
                      <a:pPr marL="1714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So I encourage you to seek out accurate, thorough information from trusted resources if this becomes a barrier for you or someone you know. A chaplain or Military Family Life Counselor might be a comfortable resource to inquire with given their confidentiality requirements.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It is also worth considering that if a person’s life is at stake or there is genuine concern for a person’s well-being, then concern on a human level should take priority over concern of career impact.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4802753"/>
                  </a:ext>
                </a:extLst>
              </a:tr>
              <a:tr h="36201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Remind participants of the importance of perseverance, commitment, and follow-through to locating accessible help.</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612991631"/>
                  </a:ext>
                </a:extLst>
              </a:tr>
              <a:tr h="362012">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 a reminder, accessing help from professional resources may be a process that takes perseverance, commitment, and follow-through.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Whether for yourself or for a time you are helping another individual, do not give up – keep pressing forward and try multiple resources until you or the other person receive the care and attention needed. This is especially critical if you or the other person are in a crisis situation.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8238471"/>
                  </a:ext>
                </a:extLst>
              </a:tr>
              <a:tr h="36201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38831484"/>
                  </a:ext>
                </a:extLst>
              </a:tr>
              <a:tr h="655340">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Next let’s review how to apply the steps of ACE to a crisis situation. </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242816"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16-B</a:t>
            </a:r>
          </a:p>
        </p:txBody>
      </p:sp>
      <p:sp>
        <p:nvSpPr>
          <p:cNvPr id="8" name="TextBox 7">
            <a:extLst>
              <a:ext uri="{FF2B5EF4-FFF2-40B4-BE49-F238E27FC236}">
                <a16:creationId xmlns:a16="http://schemas.microsoft.com/office/drawing/2014/main" id="{78B1B2F1-666D-4549-A396-9B81B2E6C933}"/>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9" name="TextBox 8">
            <a:extLst>
              <a:ext uri="{FF2B5EF4-FFF2-40B4-BE49-F238E27FC236}">
                <a16:creationId xmlns:a16="http://schemas.microsoft.com/office/drawing/2014/main" id="{36AE72ED-AA64-14FE-E41C-41782DE6F241}"/>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862487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938344783"/>
              </p:ext>
            </p:extLst>
          </p:nvPr>
        </p:nvGraphicFramePr>
        <p:xfrm>
          <a:off x="227146" y="3429063"/>
          <a:ext cx="4312722" cy="5829976"/>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35677">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Explain how to use ACE</a:t>
                      </a:r>
                      <a:r>
                        <a:rPr lang="en-US" sz="1100" b="1" baseline="0" dirty="0">
                          <a:solidFill>
                            <a:schemeClr val="tx1"/>
                          </a:solidFill>
                          <a:latin typeface="Arial" panose="020B0604020202020204" pitchFamily="34" charset="0"/>
                          <a:cs typeface="Arial" panose="020B0604020202020204" pitchFamily="34" charset="0"/>
                        </a:rPr>
                        <a:t> during a crisis and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discuss practical strategies for remaining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calm and composed when facing a crisis.</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601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Explain how to use the steps of ACE during a crisis.</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4000030">
                <a:tc>
                  <a:txBody>
                    <a:bodyPr/>
                    <a:lstStyle/>
                    <a:p>
                      <a:pPr marL="171450" indent="-171450" algn="ctr">
                        <a:spcBef>
                          <a:spcPts val="0"/>
                        </a:spcBef>
                        <a:spcAft>
                          <a:spcPts val="600"/>
                        </a:spcAft>
                        <a:buFont typeface="Arial" panose="020B0604020202020204" pitchFamily="34" charset="0"/>
                        <a:buChar char="•"/>
                      </a:pPr>
                      <a:endParaRPr lang="en-US" sz="1100" b="0" i="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When you notice a warning sign, or have a strong sense something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may be wrong, you can draw on your values like loyalty, responsibility, and personal courage to intervene – to take action and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apply the steps of ACE.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 is very important to </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directly, “are you thinking of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killing or harming yourself?”</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While it could be difficult asking your Soldier or your loved one such a direct question, it is imperative you do so that you get a clear answer and know how to best help them.</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Show you </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CARE</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by giving them your undivided attention, actively listening to what they are saying, and letting them know you’ve got their back and will get them to the help they need.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One warning sign may or may not equal a suicide risk, which is one reason why you have to </a:t>
                      </a:r>
                      <a:r>
                        <a:rPr lang="en-US" sz="1100" b="1"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ASK</a:t>
                      </a:r>
                      <a:r>
                        <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 the question directly and attentively</a:t>
                      </a:r>
                      <a:r>
                        <a:rPr lang="en-US" sz="1100" b="0" kern="1200" baseline="0" dirty="0">
                          <a:solidFill>
                            <a:schemeClr val="tx1"/>
                          </a:solidFill>
                          <a:effectLst/>
                          <a:latin typeface="Arial" panose="020B0604020202020204" pitchFamily="34" charset="0"/>
                          <a:ea typeface="Verdana" panose="020B0604030504040204" pitchFamily="34" charset="0"/>
                          <a:cs typeface="Arial" panose="020B0604020202020204" pitchFamily="34" charset="0"/>
                        </a:rPr>
                        <a:t> listen to their response</a:t>
                      </a:r>
                      <a:r>
                        <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Their response will to help guide the next actions to take.</a:t>
                      </a:r>
                      <a:r>
                        <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 If they respond, “no,” and you believe them, then you might</a:t>
                      </a:r>
                      <a:r>
                        <a:rPr lang="en-US" sz="1100" b="0" kern="1200" baseline="0" dirty="0">
                          <a:solidFill>
                            <a:schemeClr val="tx1"/>
                          </a:solidFill>
                          <a:effectLst/>
                          <a:latin typeface="Arial" panose="020B0604020202020204" pitchFamily="34" charset="0"/>
                          <a:ea typeface="Verdana" panose="020B0604030504040204" pitchFamily="34" charset="0"/>
                          <a:cs typeface="Arial" panose="020B0604020202020204" pitchFamily="34" charset="0"/>
                        </a:rPr>
                        <a:t> escort them to a non-emergency resource.</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they indicate they are thinking of suicide or harming themselves, it’s important to </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ESCORT</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them as soon as possible to the nearest </a:t>
                      </a:r>
                      <a:r>
                        <a:rPr lang="en-US" sz="1100" dirty="0">
                          <a:solidFill>
                            <a:schemeClr val="tx1"/>
                          </a:solidFill>
                          <a:latin typeface="Arial" panose="020B0604020202020204" pitchFamily="34" charset="0"/>
                          <a:cs typeface="Arial" panose="020B0604020202020204" pitchFamily="34" charset="0"/>
                        </a:rPr>
                        <a:t>emergency</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resource.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17-A</a:t>
            </a:r>
          </a:p>
        </p:txBody>
      </p:sp>
      <p:sp>
        <p:nvSpPr>
          <p:cNvPr id="9" name="Isosceles Triangle 8"/>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1" name="Rectangle 10"/>
          <p:cNvSpPr/>
          <p:nvPr/>
        </p:nvSpPr>
        <p:spPr>
          <a:xfrm>
            <a:off x="3964337" y="3471644"/>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0" name="TextBox 9">
            <a:extLst>
              <a:ext uri="{FF2B5EF4-FFF2-40B4-BE49-F238E27FC236}">
                <a16:creationId xmlns:a16="http://schemas.microsoft.com/office/drawing/2014/main" id="{F420944D-874C-4A3B-B583-6A690A883DD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789A85E6-AF13-094A-83E0-06D59BBCD302}"/>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3355678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671757384"/>
              </p:ext>
            </p:extLst>
          </p:nvPr>
        </p:nvGraphicFramePr>
        <p:xfrm>
          <a:off x="211666" y="376157"/>
          <a:ext cx="4389120" cy="6199808"/>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59641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Allow </a:t>
                      </a: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participants</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share their strategies for remaining calm, composed, and in control during a crisis.</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937415648"/>
                  </a:ext>
                </a:extLst>
              </a:tr>
              <a:tr h="3017537">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be most effective in a crisis situation, you must remain calm, composed, and in control. Your steadiness will give the other person confidence that they are in good hands.</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Sharing a personal example of how you have stayed calm and composed in a situation where you were helping someone through a crisis can be beneficial here.]</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have you done in the past, or can you do, to stay calm and composed when facing a crisis?</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Allow </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for responses. Some examples might include</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take a few deep breaths</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trust your ability to get the person the help they need and trust your training in ACE</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ground yourself in the present moment; resist letting your mind be consumed by worst case scenarios or what might happen and instead focus on the actions you need to take in the moment you are in.]</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solidFill>
                            <a:prstClr val="black"/>
                          </a:solidFill>
                          <a:latin typeface="Arial" panose="020B0604020202020204" pitchFamily="34" charset="0"/>
                          <a:cs typeface="Arial" panose="020B0604020202020204" pitchFamily="34" charset="0"/>
                        </a:rPr>
                        <a:t>When assisting someone in crisis, your primary focus is to remain calm and composed. Next, secure any items that might be used for self injury, then consider your options for accessing </a:t>
                      </a:r>
                      <a:r>
                        <a:rPr lang="en-US" sz="1100" dirty="0">
                          <a:solidFill>
                            <a:schemeClr val="tx1"/>
                          </a:solidFill>
                          <a:latin typeface="Arial" panose="020B0604020202020204" pitchFamily="34" charset="0"/>
                          <a:cs typeface="Arial" panose="020B0604020202020204" pitchFamily="34" charset="0"/>
                        </a:rPr>
                        <a:t>emergency</a:t>
                      </a:r>
                      <a:r>
                        <a:rPr lang="en-US" sz="1100" dirty="0">
                          <a:solidFill>
                            <a:prstClr val="black"/>
                          </a:solidFill>
                          <a:latin typeface="Arial" panose="020B0604020202020204" pitchFamily="34" charset="0"/>
                          <a:cs typeface="Arial" panose="020B0604020202020204" pitchFamily="34" charset="0"/>
                        </a:rPr>
                        <a:t> resources.  </a:t>
                      </a:r>
                      <a:endParaRPr lang="en-US" sz="1100" i="1" dirty="0">
                        <a:solidFill>
                          <a:prstClr val="black"/>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3626133"/>
                  </a:ext>
                </a:extLst>
              </a:tr>
              <a:tr h="425041">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69838319"/>
                  </a:ext>
                </a:extLst>
              </a:tr>
              <a:tr h="1054558">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defTabSz="914400" eaLnBrk="0" fontAlgn="base" hangingPunct="0">
                        <a:spcBef>
                          <a:spcPct val="0"/>
                        </a:spcBef>
                        <a:spcAft>
                          <a:spcPts val="600"/>
                        </a:spcAft>
                        <a:buFont typeface="Arial" panose="020B0604020202020204" pitchFamily="34" charset="0"/>
                        <a:buChar char="•"/>
                        <a:defRPr/>
                      </a:pPr>
                      <a:r>
                        <a:rPr lang="en-US" sz="1100" i="0" dirty="0">
                          <a:solidFill>
                            <a:prstClr val="black"/>
                          </a:solidFill>
                          <a:latin typeface="Arial" panose="020B0604020202020204" pitchFamily="34" charset="0"/>
                          <a:cs typeface="Arial" panose="020B0604020202020204" pitchFamily="34" charset="0"/>
                        </a:rPr>
                        <a:t>There</a:t>
                      </a:r>
                      <a:r>
                        <a:rPr lang="en-US" sz="1100" i="0" baseline="0" dirty="0">
                          <a:solidFill>
                            <a:prstClr val="black"/>
                          </a:solidFill>
                          <a:latin typeface="Arial" panose="020B0604020202020204" pitchFamily="34" charset="0"/>
                          <a:cs typeface="Arial" panose="020B0604020202020204" pitchFamily="34" charset="0"/>
                        </a:rPr>
                        <a:t> is a reason that the Army takes training so seriously. With quality training, you are equipped to execute and respond with immediacy and accuracy. </a:t>
                      </a:r>
                    </a:p>
                    <a:p>
                      <a:pPr marL="171450" lvl="0" indent="-171450" defTabSz="914400" eaLnBrk="0" fontAlgn="base" hangingPunct="0">
                        <a:spcBef>
                          <a:spcPct val="0"/>
                        </a:spcBef>
                        <a:spcAft>
                          <a:spcPts val="600"/>
                        </a:spcAft>
                        <a:buFont typeface="Arial" panose="020B0604020202020204" pitchFamily="34" charset="0"/>
                        <a:buChar char="•"/>
                        <a:defRPr/>
                      </a:pPr>
                      <a:r>
                        <a:rPr lang="en-US" sz="1100" i="0" baseline="0" dirty="0">
                          <a:solidFill>
                            <a:prstClr val="black"/>
                          </a:solidFill>
                          <a:latin typeface="Arial" panose="020B0604020202020204" pitchFamily="34" charset="0"/>
                          <a:cs typeface="Arial" panose="020B0604020202020204" pitchFamily="34" charset="0"/>
                        </a:rPr>
                        <a:t>Let’s review a few more key points about how to respond to red light warning signs.</a:t>
                      </a:r>
                      <a:endParaRPr lang="en-US" sz="1100" i="0" dirty="0">
                        <a:solidFill>
                          <a:prstClr val="black"/>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8065204"/>
                  </a:ext>
                </a:extLst>
              </a:tr>
            </a:tbl>
          </a:graphicData>
        </a:graphic>
      </p:graphicFrame>
      <p:sp>
        <p:nvSpPr>
          <p:cNvPr id="5" name="Rectangle 4"/>
          <p:cNvSpPr/>
          <p:nvPr/>
        </p:nvSpPr>
        <p:spPr>
          <a:xfrm>
            <a:off x="4242816"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17-B</a:t>
            </a:r>
          </a:p>
        </p:txBody>
      </p:sp>
      <p:sp>
        <p:nvSpPr>
          <p:cNvPr id="8" name="TextBox 7">
            <a:extLst>
              <a:ext uri="{FF2B5EF4-FFF2-40B4-BE49-F238E27FC236}">
                <a16:creationId xmlns:a16="http://schemas.microsoft.com/office/drawing/2014/main" id="{0518D708-6FE6-4A62-A450-FA6CBD4D4D1B}"/>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16745BBC-AA82-D393-F6F7-9C3494DF3868}"/>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25741198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1050802539"/>
              </p:ext>
            </p:extLst>
          </p:nvPr>
        </p:nvGraphicFramePr>
        <p:xfrm>
          <a:off x="227146" y="3429066"/>
          <a:ext cx="4312722" cy="5561352"/>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45481">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Reinforce the importance of the ACE steps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in a crisis situation.</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0640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Reinforce the importance of the ACE steps in a crisis situation.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199662">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Following the steps of ACE can save a life. You may be unsure about asking when you’re concerned about someone’s behavior: it is better to ask and be wrong than not to ask at all and have something terrible happen.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someone is in crisis, do not leave them alone, </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especially</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if they are suicidal. If they refuse to go with you to a helping resource, use your phone to call for help and/or ask someone else to get help. If they are suicidal, it may be best to call and have the help come to you. Remember, NEVER leave a person in crisis or who is suicidal alone.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0640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Explain that using ACE in a crisis is activating green light protective factors.</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67141881"/>
                  </a:ext>
                </a:extLst>
              </a:tr>
              <a:tr h="1389844">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noProof="0" dirty="0">
                          <a:solidFill>
                            <a:schemeClr val="tx1"/>
                          </a:solidFill>
                          <a:latin typeface="Arial" panose="020B0604020202020204" pitchFamily="34" charset="0"/>
                          <a:cs typeface="Arial" panose="020B0604020202020204" pitchFamily="34" charset="0"/>
                        </a:rPr>
                        <a:t>By ASKing the critical questions, showing that you CARE, and ESCORTing the</a:t>
                      </a:r>
                      <a:r>
                        <a:rPr lang="en-US" sz="1100" kern="0" baseline="0" noProof="0" dirty="0">
                          <a:solidFill>
                            <a:schemeClr val="tx1"/>
                          </a:solidFill>
                          <a:latin typeface="Arial" panose="020B0604020202020204" pitchFamily="34" charset="0"/>
                          <a:cs typeface="Arial" panose="020B0604020202020204" pitchFamily="34" charset="0"/>
                        </a:rPr>
                        <a:t> person</a:t>
                      </a:r>
                      <a:r>
                        <a:rPr lang="en-US" sz="1100" kern="0" noProof="0" dirty="0">
                          <a:solidFill>
                            <a:schemeClr val="tx1"/>
                          </a:solidFill>
                          <a:latin typeface="Arial" panose="020B0604020202020204" pitchFamily="34" charset="0"/>
                          <a:cs typeface="Arial" panose="020B0604020202020204" pitchFamily="34" charset="0"/>
                        </a:rPr>
                        <a:t> to the help they need,</a:t>
                      </a:r>
                      <a:r>
                        <a:rPr lang="en-US" sz="1100" kern="0" baseline="0" noProof="0" dirty="0">
                          <a:solidFill>
                            <a:schemeClr val="tx1"/>
                          </a:solidFill>
                          <a:latin typeface="Arial" panose="020B0604020202020204" pitchFamily="34" charset="0"/>
                          <a:cs typeface="Arial" panose="020B0604020202020204" pitchFamily="34" charset="0"/>
                        </a:rPr>
                        <a:t> </a:t>
                      </a:r>
                      <a:r>
                        <a:rPr lang="en-US" sz="1100" kern="0" noProof="0" dirty="0">
                          <a:solidFill>
                            <a:schemeClr val="tx1"/>
                          </a:solidFill>
                          <a:latin typeface="Arial" panose="020B0604020202020204" pitchFamily="34" charset="0"/>
                          <a:cs typeface="Arial" panose="020B0604020202020204" pitchFamily="34" charset="0"/>
                        </a:rPr>
                        <a:t>y</a:t>
                      </a:r>
                      <a:r>
                        <a:rPr lang="en-US" sz="1100" kern="0" dirty="0">
                          <a:solidFill>
                            <a:schemeClr val="tx1"/>
                          </a:solidFill>
                          <a:latin typeface="Arial" panose="020B0604020202020204" pitchFamily="34" charset="0"/>
                          <a:cs typeface="Arial" panose="020B0604020202020204" pitchFamily="34" charset="0"/>
                        </a:rPr>
                        <a:t>ou are protecting your loved one from harm</a:t>
                      </a:r>
                      <a:r>
                        <a:rPr lang="en-US" sz="1100" kern="0" baseline="0" dirty="0">
                          <a:solidFill>
                            <a:schemeClr val="tx1"/>
                          </a:solidFill>
                          <a:latin typeface="Arial" panose="020B0604020202020204" pitchFamily="34" charset="0"/>
                          <a:cs typeface="Arial" panose="020B0604020202020204" pitchFamily="34" charset="0"/>
                        </a:rPr>
                        <a:t> and potentially saving their life.</a:t>
                      </a:r>
                      <a:endParaRPr lang="en-US" sz="1100" kern="0" dirty="0">
                        <a:solidFill>
                          <a:schemeClr val="tx1"/>
                        </a:solidFill>
                        <a:latin typeface="Arial" panose="020B0604020202020204" pitchFamily="34" charset="0"/>
                        <a:cs typeface="Arial" panose="020B0604020202020204" pitchFamily="34" charset="0"/>
                      </a:endParaRP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noProof="0" dirty="0">
                          <a:solidFill>
                            <a:schemeClr val="tx1"/>
                          </a:solidFill>
                          <a:latin typeface="Arial" panose="020B0604020202020204" pitchFamily="34" charset="0"/>
                          <a:cs typeface="Arial" panose="020B0604020202020204" pitchFamily="34" charset="0"/>
                        </a:rPr>
                        <a:t>Furthermore,</a:t>
                      </a:r>
                      <a:r>
                        <a:rPr lang="en-US" sz="1100" kern="0" baseline="0" noProof="0" dirty="0">
                          <a:solidFill>
                            <a:schemeClr val="tx1"/>
                          </a:solidFill>
                          <a:latin typeface="Arial" panose="020B0604020202020204" pitchFamily="34" charset="0"/>
                          <a:cs typeface="Arial" panose="020B0604020202020204" pitchFamily="34" charset="0"/>
                        </a:rPr>
                        <a:t> w</a:t>
                      </a:r>
                      <a:r>
                        <a:rPr lang="en-US" sz="1100" kern="0" noProof="0" dirty="0">
                          <a:solidFill>
                            <a:schemeClr val="tx1"/>
                          </a:solidFill>
                          <a:latin typeface="Arial" panose="020B0604020202020204" pitchFamily="34" charset="0"/>
                          <a:cs typeface="Arial" panose="020B0604020202020204" pitchFamily="34" charset="0"/>
                        </a:rPr>
                        <a:t>hen you</a:t>
                      </a:r>
                      <a:r>
                        <a:rPr lang="en-US" sz="1100" kern="0" baseline="0" noProof="0" dirty="0">
                          <a:solidFill>
                            <a:schemeClr val="tx1"/>
                          </a:solidFill>
                          <a:latin typeface="Arial" panose="020B0604020202020204" pitchFamily="34" charset="0"/>
                          <a:cs typeface="Arial" panose="020B0604020202020204" pitchFamily="34" charset="0"/>
                        </a:rPr>
                        <a:t> recognize red light warning signs and take action to use ACE, y</a:t>
                      </a:r>
                      <a:r>
                        <a:rPr lang="en-US" sz="1100" kern="0" dirty="0">
                          <a:solidFill>
                            <a:schemeClr val="tx1"/>
                          </a:solidFill>
                          <a:latin typeface="Arial" panose="020B0604020202020204" pitchFamily="34" charset="0"/>
                          <a:cs typeface="Arial" panose="020B0604020202020204" pitchFamily="34" charset="0"/>
                        </a:rPr>
                        <a:t>our actions are bolstering green light protective factors.</a:t>
                      </a:r>
                      <a:endParaRPr lang="en-US" sz="1100" kern="0" baseline="0"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3225299"/>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18-A</a:t>
            </a:r>
          </a:p>
        </p:txBody>
      </p:sp>
      <p:sp>
        <p:nvSpPr>
          <p:cNvPr id="9" name="Isosceles Triangle 8"/>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2" name="TextBox 11">
            <a:extLst>
              <a:ext uri="{FF2B5EF4-FFF2-40B4-BE49-F238E27FC236}">
                <a16:creationId xmlns:a16="http://schemas.microsoft.com/office/drawing/2014/main" id="{1EBA5B28-8C42-4C64-A418-D3AA64236F2E}"/>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0DAA944B-81F3-40BE-CB28-1B8DB12173A4}"/>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38951150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144479920"/>
              </p:ext>
            </p:extLst>
          </p:nvPr>
        </p:nvGraphicFramePr>
        <p:xfrm>
          <a:off x="211666" y="376157"/>
          <a:ext cx="4389120" cy="1907748"/>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607211">
                <a:tc>
                  <a:txBody>
                    <a:bodyPr/>
                    <a:lstStyle/>
                    <a:p>
                      <a:pP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kern="0" dirty="0">
                          <a:solidFill>
                            <a:schemeClr val="tx1"/>
                          </a:solidFill>
                          <a:latin typeface="Arial" panose="020B0604020202020204" pitchFamily="34" charset="0"/>
                          <a:cs typeface="Arial" panose="020B0604020202020204" pitchFamily="34" charset="0"/>
                        </a:rPr>
                        <a:t>You</a:t>
                      </a:r>
                      <a:r>
                        <a:rPr lang="en-US" sz="1100" b="0" kern="0" baseline="0" dirty="0">
                          <a:solidFill>
                            <a:schemeClr val="tx1"/>
                          </a:solidFill>
                          <a:latin typeface="Arial" panose="020B0604020202020204" pitchFamily="34" charset="0"/>
                          <a:cs typeface="Arial" panose="020B0604020202020204" pitchFamily="34" charset="0"/>
                        </a:rPr>
                        <a:t> are showing that person that you take care of each other regardless of the issue. This helps to build trust, </a:t>
                      </a:r>
                      <a:r>
                        <a:rPr lang="en-US" sz="1100" b="0" kern="0" dirty="0">
                          <a:solidFill>
                            <a:schemeClr val="tx1"/>
                          </a:solidFill>
                          <a:latin typeface="Arial" panose="020B0604020202020204" pitchFamily="34" charset="0"/>
                          <a:cs typeface="Arial" panose="020B0604020202020204" pitchFamily="34" charset="0"/>
                        </a:rPr>
                        <a:t>connection, cohesion, and utilizing resources—all of which are protective factors.</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188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937415648"/>
                  </a:ext>
                </a:extLst>
              </a:tr>
              <a:tr h="579690">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i="0" kern="0" dirty="0">
                          <a:solidFill>
                            <a:schemeClr val="tx1"/>
                          </a:solidFill>
                          <a:latin typeface="Arial" panose="020B0604020202020204" pitchFamily="34" charset="0"/>
                          <a:cs typeface="Arial" panose="020B0604020202020204" pitchFamily="34" charset="0"/>
                        </a:rPr>
                        <a:t>Now that we have completed the content of today’s training, let’s talk about how you can apply it and what first steps you can take.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3626133"/>
                  </a:ext>
                </a:extLst>
              </a:tr>
            </a:tbl>
          </a:graphicData>
        </a:graphic>
      </p:graphicFrame>
      <p:sp>
        <p:nvSpPr>
          <p:cNvPr id="5" name="Rectangle 4"/>
          <p:cNvSpPr/>
          <p:nvPr/>
        </p:nvSpPr>
        <p:spPr>
          <a:xfrm>
            <a:off x="4242816"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18-B</a:t>
            </a:r>
          </a:p>
        </p:txBody>
      </p:sp>
      <p:sp>
        <p:nvSpPr>
          <p:cNvPr id="8" name="TextBox 7">
            <a:extLst>
              <a:ext uri="{FF2B5EF4-FFF2-40B4-BE49-F238E27FC236}">
                <a16:creationId xmlns:a16="http://schemas.microsoft.com/office/drawing/2014/main" id="{B249761C-CA9D-4BE5-B312-915AFFC4F038}"/>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68B4655E-D04D-46CD-773B-552C604784E1}"/>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39832856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125791343"/>
              </p:ext>
            </p:extLst>
          </p:nvPr>
        </p:nvGraphicFramePr>
        <p:xfrm>
          <a:off x="270934" y="3427360"/>
          <a:ext cx="4312722" cy="5738436"/>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537938">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Encourage</a:t>
                      </a:r>
                      <a:r>
                        <a:rPr lang="en-US" sz="1100" b="1" baseline="0" dirty="0">
                          <a:solidFill>
                            <a:schemeClr val="tx1"/>
                          </a:solidFill>
                          <a:latin typeface="Arial" panose="020B0604020202020204" pitchFamily="34" charset="0"/>
                          <a:cs typeface="Arial" panose="020B0604020202020204" pitchFamily="34" charset="0"/>
                        </a:rPr>
                        <a:t> Circle of Support members to talk to their Soldier and others in their Circle of Support about concepts of the training and how they will apply them. </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5954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solidFill>
                            <a:schemeClr val="tx1"/>
                          </a:solidFill>
                          <a:latin typeface="Arial" panose="020B0604020202020204" pitchFamily="34" charset="0"/>
                          <a:cs typeface="Arial" panose="020B0604020202020204" pitchFamily="34" charset="0"/>
                        </a:rPr>
                        <a:t>Encourage</a:t>
                      </a:r>
                      <a:r>
                        <a:rPr lang="en-US" sz="1100" b="1" baseline="0" dirty="0">
                          <a:solidFill>
                            <a:schemeClr val="tx1"/>
                          </a:solidFill>
                          <a:latin typeface="Arial" panose="020B0604020202020204" pitchFamily="34" charset="0"/>
                          <a:cs typeface="Arial" panose="020B0604020202020204" pitchFamily="34" charset="0"/>
                        </a:rPr>
                        <a:t> Circle of Support members to talk to their Soldier and others in their Circle of Support about concepts of the training and how they will apply them. </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70073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i="0" baseline="0" dirty="0">
                          <a:solidFill>
                            <a:schemeClr val="tx1"/>
                          </a:solidFill>
                          <a:latin typeface="Arial" panose="020B0604020202020204" pitchFamily="34" charset="0"/>
                          <a:ea typeface="Cambria" panose="02040503050406030204" pitchFamily="18" charset="0"/>
                          <a:cs typeface="Arial" panose="020B0604020202020204" pitchFamily="34" charset="0"/>
                        </a:rPr>
                        <a:t>As a reminder, it is an annual requirement for your Soldier to receive the ACE Base + 1 training. This means that you and your Soldier are trained in the same approach and have a common</a:t>
                      </a:r>
                      <a:r>
                        <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 language to enable conversation in regards to suicide prevention and intervention.</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Talking with your Soldier about what you’ve learned today and how you can utilize ACE to support one another and others in your support circle will </a:t>
                      </a:r>
                      <a:r>
                        <a:rPr lang="en-US" sz="1100" dirty="0">
                          <a:solidFill>
                            <a:schemeClr val="tx1"/>
                          </a:solidFill>
                          <a:latin typeface="Arial" panose="020B0604020202020204" pitchFamily="34" charset="0"/>
                          <a:ea typeface="Calibri" panose="020F0502020204030204" pitchFamily="34" charset="0"/>
                          <a:cs typeface="Arial" panose="020B0604020202020204" pitchFamily="34" charset="0"/>
                        </a:rPr>
                        <a:t>bolster protective factors like increased connection and cohesion, and increase suicide prevention efforts within your own relationships and with the whole Army Family.</a:t>
                      </a:r>
                      <a:endParaRPr lang="en-US" sz="1100" b="0" i="0" baseline="0" dirty="0">
                        <a:solidFill>
                          <a:schemeClr val="tx1"/>
                        </a:solidFill>
                        <a:latin typeface="Arial" panose="020B0604020202020204" pitchFamily="34" charset="0"/>
                        <a:ea typeface="Cambria" panose="02040503050406030204" pitchFamily="18"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9199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6093"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Emphasize the value of proactive communication between a Circle of Support member and the Soldier about who to call when there are concerns or a moment of crisis.</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590111975"/>
                  </a:ext>
                </a:extLst>
              </a:tr>
              <a:tr h="109729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Remember, you can’t always be the solution to someone’s problem. </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What’s most important is that you, your Soldier, and other loved ones have someone that you can be </a:t>
                      </a:r>
                      <a:br>
                        <a:rPr lang="en-US" sz="1100" b="0" dirty="0">
                          <a:solidFill>
                            <a:schemeClr val="tx1"/>
                          </a:solidFill>
                          <a:latin typeface="Arial" panose="020B0604020202020204" pitchFamily="34" charset="0"/>
                          <a:cs typeface="Arial" panose="020B0604020202020204" pitchFamily="34" charset="0"/>
                        </a:rPr>
                      </a:br>
                      <a:r>
                        <a:rPr lang="en-US" sz="1100" b="0" dirty="0">
                          <a:solidFill>
                            <a:schemeClr val="tx1"/>
                          </a:solidFill>
                          <a:latin typeface="Arial" panose="020B0604020202020204" pitchFamily="34" charset="0"/>
                          <a:cs typeface="Arial" panose="020B0604020202020204" pitchFamily="34" charset="0"/>
                        </a:rPr>
                        <a:t>open and honest with. </a:t>
                      </a:r>
                      <a:endParaRPr lang="en-US" sz="110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4912373"/>
                  </a:ext>
                </a:extLst>
              </a:tr>
            </a:tbl>
          </a:graphicData>
        </a:graphic>
      </p:graphicFrame>
      <p:sp>
        <p:nvSpPr>
          <p:cNvPr id="8" name="TextBox 7"/>
          <p:cNvSpPr txBox="1"/>
          <p:nvPr/>
        </p:nvSpPr>
        <p:spPr>
          <a:xfrm>
            <a:off x="0" y="9312095"/>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19-A</a:t>
            </a:r>
          </a:p>
        </p:txBody>
      </p:sp>
      <p:sp>
        <p:nvSpPr>
          <p:cNvPr id="10" name="TextBox 9">
            <a:extLst>
              <a:ext uri="{FF2B5EF4-FFF2-40B4-BE49-F238E27FC236}">
                <a16:creationId xmlns:a16="http://schemas.microsoft.com/office/drawing/2014/main" id="{6E345DB3-CA7D-4BA8-979E-299502D27E7B}"/>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 name="Isosceles Triangle 3">
            <a:extLst>
              <a:ext uri="{FF2B5EF4-FFF2-40B4-BE49-F238E27FC236}">
                <a16:creationId xmlns:a16="http://schemas.microsoft.com/office/drawing/2014/main" id="{6DD05395-B209-0987-5C2A-FC97B1769CCA}"/>
              </a:ext>
            </a:extLst>
          </p:cNvPr>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3" name="TextBox 2">
            <a:extLst>
              <a:ext uri="{FF2B5EF4-FFF2-40B4-BE49-F238E27FC236}">
                <a16:creationId xmlns:a16="http://schemas.microsoft.com/office/drawing/2014/main" id="{F3F05EA1-2DBD-6E16-C9AD-D7E1F5F8DB5C}"/>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6299941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916318361"/>
              </p:ext>
            </p:extLst>
          </p:nvPr>
        </p:nvGraphicFramePr>
        <p:xfrm>
          <a:off x="211666" y="376157"/>
          <a:ext cx="4389120" cy="5809188"/>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607211">
                <a:tc>
                  <a:txBody>
                    <a:bodyPr/>
                    <a:lstStyle/>
                    <a:p>
                      <a:pP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So when talking with your Soldier, family member, or other Circle of Support member, you might consider asking who they would like you to call, and vice versa who you’d like them to call, if there is concern or a moment of crisis. </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188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Encourage participants to lean on the professional resources available to help them help their Soldier or loved one get the help and support they need.</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937415648"/>
                  </a:ext>
                </a:extLst>
              </a:tr>
              <a:tr h="579690">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spcAft>
                          <a:spcPts val="600"/>
                        </a:spcAft>
                        <a:buFont typeface="Arial" panose="020B0604020202020204" pitchFamily="34" charset="0"/>
                        <a:buChar char="•"/>
                      </a:pPr>
                      <a:r>
                        <a:rPr lang="en-US" sz="1100" dirty="0">
                          <a:solidFill>
                            <a:schemeClr val="tx1"/>
                          </a:solidFill>
                          <a:latin typeface="Arial" panose="020B0604020202020204" pitchFamily="34" charset="0"/>
                          <a:cs typeface="Arial" panose="020B0604020202020204" pitchFamily="34" charset="0"/>
                        </a:rPr>
                        <a:t>Sometimes individuals require the guidance or support of someone who is trained to help individuals solve their particular problems</a:t>
                      </a:r>
                    </a:p>
                    <a:p>
                      <a:pPr marL="285750" indent="-285750">
                        <a:spcAft>
                          <a:spcPts val="600"/>
                        </a:spcAft>
                        <a:buFont typeface="Arial" panose="020B0604020202020204" pitchFamily="34" charset="0"/>
                        <a:buChar char="•"/>
                      </a:pPr>
                      <a:r>
                        <a:rPr lang="en-US" sz="1100" dirty="0">
                          <a:solidFill>
                            <a:schemeClr val="tx1"/>
                          </a:solidFill>
                          <a:latin typeface="Arial" panose="020B0604020202020204" pitchFamily="34" charset="0"/>
                          <a:cs typeface="Arial" panose="020B0604020202020204" pitchFamily="34" charset="0"/>
                        </a:rPr>
                        <a:t>There are services and programs offered on and off post, like those we’ve just mentioned, that can assist your Soldier or your loved one perhaps in ways you cannot.</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Depending on the situation, you may want to ESCORT them to the resource to be there and support their decision to seek help. Talk ahead of time for what resources you might use and put the contact information in your phone or even speed dial.</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ESCORTing</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 person to a non-emergency resource can also mean “point them to the resource.” For example, you can physically go to the ACS office or look at their website for information – both are beneficial. </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Alternatively, it might mean encouraging them to meet up or call the friend or person they feel most comfortable confiding in.</a:t>
                      </a:r>
                      <a:endParaRPr kumimoji="0" lang="en-US" sz="1100" b="0" i="1"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0" i="1"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This is a natural transition to the next slide.]</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3626133"/>
                  </a:ext>
                </a:extLst>
              </a:tr>
            </a:tbl>
          </a:graphicData>
        </a:graphic>
      </p:graphicFrame>
      <p:sp>
        <p:nvSpPr>
          <p:cNvPr id="5" name="Rectangle 4"/>
          <p:cNvSpPr/>
          <p:nvPr/>
        </p:nvSpPr>
        <p:spPr>
          <a:xfrm>
            <a:off x="4242816"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19-B</a:t>
            </a:r>
          </a:p>
        </p:txBody>
      </p:sp>
      <p:sp>
        <p:nvSpPr>
          <p:cNvPr id="8" name="TextBox 7">
            <a:extLst>
              <a:ext uri="{FF2B5EF4-FFF2-40B4-BE49-F238E27FC236}">
                <a16:creationId xmlns:a16="http://schemas.microsoft.com/office/drawing/2014/main" id="{B249761C-CA9D-4BE5-B312-915AFFC4F038}"/>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r>
              <a:rPr lang="en-US" sz="1300" kern="0" dirty="0">
                <a:solidFill>
                  <a:prstClr val="black"/>
                </a:solidFill>
                <a:latin typeface="Garamond" pitchFamily="18" charset="0"/>
              </a:rPr>
              <a:t>and </a:t>
            </a:r>
          </a:p>
        </p:txBody>
      </p:sp>
      <p:sp>
        <p:nvSpPr>
          <p:cNvPr id="4" name="TextBox 3">
            <a:extLst>
              <a:ext uri="{FF2B5EF4-FFF2-40B4-BE49-F238E27FC236}">
                <a16:creationId xmlns:a16="http://schemas.microsoft.com/office/drawing/2014/main" id="{E393B28A-5651-D04E-1ADB-2D649E9D25E5}"/>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939026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ii-B</a:t>
            </a:r>
          </a:p>
        </p:txBody>
      </p:sp>
      <p:sp>
        <p:nvSpPr>
          <p:cNvPr id="4" name="TextBox 3"/>
          <p:cNvSpPr txBox="1"/>
          <p:nvPr/>
        </p:nvSpPr>
        <p:spPr>
          <a:xfrm>
            <a:off x="984250" y="8785530"/>
            <a:ext cx="5346700" cy="404458"/>
          </a:xfrm>
          <a:prstGeom prst="rect">
            <a:avLst/>
          </a:prstGeom>
          <a:noFill/>
          <a:ln w="3175">
            <a:solidFill>
              <a:schemeClr val="tx1"/>
            </a:solidFill>
          </a:ln>
        </p:spPr>
        <p:txBody>
          <a:bodyPr wrap="square" lIns="95747" tIns="47873" rIns="95747" bIns="47873" rtlCol="0">
            <a:spAutoFit/>
          </a:bodyPr>
          <a:lstStyle/>
          <a:p>
            <a:r>
              <a:rPr lang="en-US" sz="1000" i="1" dirty="0">
                <a:latin typeface="Arial" panose="020B0604020202020204" pitchFamily="34" charset="0"/>
                <a:cs typeface="Arial" panose="020B0604020202020204" pitchFamily="34" charset="0"/>
              </a:rPr>
              <a:t>The mention of any non-federal entity and/or its products is not to be construed or interpreted, in any manner, as federal endorsement of that non-federal entity or its products. </a:t>
            </a:r>
          </a:p>
        </p:txBody>
      </p:sp>
      <p:sp>
        <p:nvSpPr>
          <p:cNvPr id="8" name="Header Placeholder 1"/>
          <p:cNvSpPr txBox="1">
            <a:spLocks/>
          </p:cNvSpPr>
          <p:nvPr/>
        </p:nvSpPr>
        <p:spPr>
          <a:xfrm>
            <a:off x="98771" y="156589"/>
            <a:ext cx="7053869" cy="270556"/>
          </a:xfrm>
        </p:spPr>
        <p:txBody>
          <a:bodyPr lIns="95747" tIns="47873" rIns="95747" bIns="47873"/>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11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69125B21-1B86-4F81-9A22-299344A1BFD1}"/>
              </a:ext>
            </a:extLst>
          </p:cNvPr>
          <p:cNvSpPr txBox="1"/>
          <p:nvPr/>
        </p:nvSpPr>
        <p:spPr>
          <a:xfrm>
            <a:off x="502919" y="4334259"/>
            <a:ext cx="6150544" cy="4159332"/>
          </a:xfrm>
          <a:prstGeom prst="rect">
            <a:avLst/>
          </a:prstGeom>
          <a:noFill/>
        </p:spPr>
        <p:txBody>
          <a:bodyPr wrap="square" lIns="95747" tIns="47873" rIns="95747" bIns="47873" rtlCol="0">
            <a:spAutoFit/>
          </a:bodyPr>
          <a:lstStyle/>
          <a:p>
            <a:pPr defTabSz="478734">
              <a:defRPr/>
            </a:pPr>
            <a:endParaRPr lang="en-US" sz="1200" i="1" u="sng" dirty="0">
              <a:latin typeface="Arial" panose="020B0604020202020204" pitchFamily="34" charset="0"/>
              <a:cs typeface="Arial" panose="020B0604020202020204" pitchFamily="34" charset="0"/>
            </a:endParaRPr>
          </a:p>
          <a:p>
            <a:pPr defTabSz="478734">
              <a:defRPr/>
            </a:pPr>
            <a:r>
              <a:rPr lang="en-US" sz="1200" i="1" u="sng" dirty="0">
                <a:latin typeface="Arial" panose="020B0604020202020204" pitchFamily="34" charset="0"/>
                <a:cs typeface="Arial" panose="020B0604020202020204" pitchFamily="34" charset="0"/>
              </a:rPr>
              <a:t>Note</a:t>
            </a:r>
            <a:r>
              <a:rPr lang="en-US" sz="1200" i="1" dirty="0">
                <a:latin typeface="Arial" panose="020B0604020202020204" pitchFamily="34" charset="0"/>
                <a:cs typeface="Arial" panose="020B0604020202020204" pitchFamily="34" charset="0"/>
              </a:rPr>
              <a:t>: Each module should be trained to standard and not to time, it is most effective when time is allowed for in-depth group discussion and participation. To maximize the benefits of this training, allow for extra time for dialogue and interaction. </a:t>
            </a:r>
          </a:p>
          <a:p>
            <a:pPr defTabSz="478734">
              <a:defRPr/>
            </a:pPr>
            <a:endParaRPr lang="en-US" sz="1200" dirty="0">
              <a:latin typeface="Arial" panose="020B0604020202020204" pitchFamily="34" charset="0"/>
              <a:cs typeface="Arial" panose="020B0604020202020204" pitchFamily="34" charset="0"/>
            </a:endParaRPr>
          </a:p>
          <a:p>
            <a:r>
              <a:rPr lang="en-US" sz="1200" b="1" u="sng" dirty="0">
                <a:latin typeface="Arial" panose="020B0604020202020204" pitchFamily="34" charset="0"/>
                <a:cs typeface="Arial" panose="020B0604020202020204" pitchFamily="34" charset="0"/>
              </a:rPr>
              <a:t>Training Package Components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The complete “ACE Base +1” training package consists of five PowerPoint® presentations (i.e., ACE Base, Active Listening, Fighting the Stigma, Practicing ACE, Lethal Means) and a SmartGuide with key information to be discussed for each slide (see notes page iv for SmartGuide overview).</a:t>
            </a:r>
          </a:p>
          <a:p>
            <a:endParaRPr lang="en-US" sz="1200" b="1" u="sng" dirty="0">
              <a:latin typeface="Arial" panose="020B0604020202020204" pitchFamily="34" charset="0"/>
              <a:cs typeface="Arial" panose="020B0604020202020204" pitchFamily="34" charset="0"/>
            </a:endParaRPr>
          </a:p>
          <a:p>
            <a:r>
              <a:rPr lang="en-US" sz="1200" b="1" u="sng" dirty="0">
                <a:latin typeface="Arial" panose="020B0604020202020204" pitchFamily="34" charset="0"/>
                <a:cs typeface="Arial" panose="020B0604020202020204" pitchFamily="34" charset="0"/>
              </a:rPr>
              <a:t>Training Precautions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The ACE suicide prevention and awareness training deals with sensitive information and may trigger painful memories or other issues for training participants. It is possible that someone attending the training may have experienced thoughts of suicide or may have experienced a loved one who has struggled with suicidal thoughts, ideation, or worse – died by suicide.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If you are not a chaplain or behavioral health provider, it is recommended that you have someone from the chaplain’s office or Behavioral Health Services on call during your training session. Be sure to coordinate before the training and obtain their name, title, and consent to act as an immediate resource if needed. Provide them with the date, time, and location of the training; on the day of the training, be sure to have the number(s) at which they can be reached or another plan for reaching them.</a:t>
            </a:r>
          </a:p>
        </p:txBody>
      </p:sp>
      <p:sp>
        <p:nvSpPr>
          <p:cNvPr id="48" name="TextBox 47">
            <a:extLst>
              <a:ext uri="{FF2B5EF4-FFF2-40B4-BE49-F238E27FC236}">
                <a16:creationId xmlns:a16="http://schemas.microsoft.com/office/drawing/2014/main" id="{28F32109-DD51-4256-88CB-960221391FD0}"/>
              </a:ext>
            </a:extLst>
          </p:cNvPr>
          <p:cNvSpPr txBox="1"/>
          <p:nvPr/>
        </p:nvSpPr>
        <p:spPr>
          <a:xfrm>
            <a:off x="502919" y="320040"/>
            <a:ext cx="6150543" cy="835345"/>
          </a:xfrm>
          <a:prstGeom prst="rect">
            <a:avLst/>
          </a:prstGeom>
          <a:noFill/>
        </p:spPr>
        <p:txBody>
          <a:bodyPr wrap="square" lIns="95747" tIns="47873" rIns="95747" bIns="47873" rtlCol="0">
            <a:spAutoFit/>
          </a:bodyPr>
          <a:lstStyle/>
          <a:p>
            <a:r>
              <a:rPr lang="en-US" sz="1200" b="1" u="sng" dirty="0">
                <a:latin typeface="Arial" panose="020B0604020202020204" pitchFamily="34" charset="0"/>
                <a:cs typeface="Arial" panose="020B0604020202020204" pitchFamily="34" charset="0"/>
              </a:rPr>
              <a:t>Training Requirements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The U.S. Army’s requirement for annual suicide prevention training is for Soldiers to complete one hour of training that includes the “ACE Base” module along with one of the “+1” modules, and for the Circle of Support members to be offered annual training as well.</a:t>
            </a:r>
          </a:p>
        </p:txBody>
      </p:sp>
      <p:grpSp>
        <p:nvGrpSpPr>
          <p:cNvPr id="19" name="Group 18">
            <a:extLst>
              <a:ext uri="{FF2B5EF4-FFF2-40B4-BE49-F238E27FC236}">
                <a16:creationId xmlns:a16="http://schemas.microsoft.com/office/drawing/2014/main" id="{267E30C1-A019-5D72-6A8B-7457292A88DC}"/>
              </a:ext>
            </a:extLst>
          </p:cNvPr>
          <p:cNvGrpSpPr/>
          <p:nvPr/>
        </p:nvGrpSpPr>
        <p:grpSpPr>
          <a:xfrm>
            <a:off x="442993" y="1295855"/>
            <a:ext cx="5828268" cy="2884296"/>
            <a:chOff x="403237" y="1295855"/>
            <a:chExt cx="5828268" cy="2884296"/>
          </a:xfrm>
        </p:grpSpPr>
        <p:grpSp>
          <p:nvGrpSpPr>
            <p:cNvPr id="18" name="Group 17">
              <a:extLst>
                <a:ext uri="{FF2B5EF4-FFF2-40B4-BE49-F238E27FC236}">
                  <a16:creationId xmlns:a16="http://schemas.microsoft.com/office/drawing/2014/main" id="{389CE2B7-098C-5763-E792-039F6057C5A5}"/>
                </a:ext>
              </a:extLst>
            </p:cNvPr>
            <p:cNvGrpSpPr/>
            <p:nvPr/>
          </p:nvGrpSpPr>
          <p:grpSpPr>
            <a:xfrm>
              <a:off x="2719136" y="1295855"/>
              <a:ext cx="1180496" cy="1680809"/>
              <a:chOff x="2760778" y="1268548"/>
              <a:chExt cx="1180496" cy="1680809"/>
            </a:xfrm>
          </p:grpSpPr>
          <p:sp>
            <p:nvSpPr>
              <p:cNvPr id="88" name="Flowchart: Terminator 87">
                <a:extLst>
                  <a:ext uri="{FF2B5EF4-FFF2-40B4-BE49-F238E27FC236}">
                    <a16:creationId xmlns:a16="http://schemas.microsoft.com/office/drawing/2014/main" id="{D4A56320-40C2-4823-A5F9-D21ED9FED0D3}"/>
                  </a:ext>
                </a:extLst>
              </p:cNvPr>
              <p:cNvSpPr/>
              <p:nvPr/>
            </p:nvSpPr>
            <p:spPr>
              <a:xfrm>
                <a:off x="2780250" y="1268548"/>
                <a:ext cx="1141553" cy="261171"/>
              </a:xfrm>
              <a:prstGeom prst="flowChartTerminator">
                <a:avLst/>
              </a:prstGeom>
              <a:solidFill>
                <a:srgbClr val="FECD0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50" dirty="0">
                    <a:latin typeface="Arial Narrow" panose="020B0606020202030204" pitchFamily="34" charset="0"/>
                  </a:rPr>
                  <a:t>ACE Base</a:t>
                </a:r>
              </a:p>
            </p:txBody>
          </p:sp>
          <p:sp>
            <p:nvSpPr>
              <p:cNvPr id="34" name="Cross 33">
                <a:extLst>
                  <a:ext uri="{FF2B5EF4-FFF2-40B4-BE49-F238E27FC236}">
                    <a16:creationId xmlns:a16="http://schemas.microsoft.com/office/drawing/2014/main" id="{C440B4AD-69F3-4516-AE49-DC050F279BE3}"/>
                  </a:ext>
                </a:extLst>
              </p:cNvPr>
              <p:cNvSpPr/>
              <p:nvPr/>
            </p:nvSpPr>
            <p:spPr>
              <a:xfrm flipV="1">
                <a:off x="3210747" y="2672358"/>
                <a:ext cx="280559" cy="276999"/>
              </a:xfrm>
              <a:prstGeom prst="plus">
                <a:avLst>
                  <a:gd name="adj" fmla="val 45956"/>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pic>
            <p:nvPicPr>
              <p:cNvPr id="29" name="Picture 28">
                <a:extLst>
                  <a:ext uri="{FF2B5EF4-FFF2-40B4-BE49-F238E27FC236}">
                    <a16:creationId xmlns:a16="http://schemas.microsoft.com/office/drawing/2014/main" id="{1957F4C0-6752-4F5E-9DE0-BBA7BDEE7219}"/>
                  </a:ext>
                </a:extLst>
              </p:cNvPr>
              <p:cNvPicPr>
                <a:picLocks noChangeAspect="1"/>
              </p:cNvPicPr>
              <p:nvPr/>
            </p:nvPicPr>
            <p:blipFill>
              <a:blip r:embed="rId3"/>
              <a:stretch>
                <a:fillRect/>
              </a:stretch>
            </p:blipFill>
            <p:spPr>
              <a:xfrm>
                <a:off x="2760778" y="1584245"/>
                <a:ext cx="1180496" cy="877401"/>
              </a:xfrm>
              <a:prstGeom prst="rect">
                <a:avLst/>
              </a:prstGeom>
            </p:spPr>
          </p:pic>
        </p:grpSp>
        <p:sp>
          <p:nvSpPr>
            <p:cNvPr id="43" name="TextBox 42">
              <a:extLst>
                <a:ext uri="{FF2B5EF4-FFF2-40B4-BE49-F238E27FC236}">
                  <a16:creationId xmlns:a16="http://schemas.microsoft.com/office/drawing/2014/main" id="{3FA81B3E-518C-46EA-985E-BDCA92609A2C}"/>
                </a:ext>
              </a:extLst>
            </p:cNvPr>
            <p:cNvSpPr txBox="1"/>
            <p:nvPr/>
          </p:nvSpPr>
          <p:spPr>
            <a:xfrm>
              <a:off x="4251050" y="3089769"/>
              <a:ext cx="1417504" cy="276999"/>
            </a:xfrm>
            <a:prstGeom prst="rect">
              <a:avLst/>
            </a:prstGeom>
            <a:noFill/>
          </p:spPr>
          <p:txBody>
            <a:bodyPr wrap="square" rtlCol="0">
              <a:spAutoFit/>
            </a:bodyPr>
            <a:lstStyle/>
            <a:p>
              <a:pPr algn="ctr"/>
              <a:r>
                <a:rPr lang="en-US" sz="1200" dirty="0">
                  <a:solidFill>
                    <a:schemeClr val="bg1"/>
                  </a:solidFill>
                  <a:latin typeface="Arial Narrow" panose="020B0606020202030204" pitchFamily="34" charset="0"/>
                </a:rPr>
                <a:t>PRACTICING ACE</a:t>
              </a:r>
            </a:p>
          </p:txBody>
        </p:sp>
        <p:sp>
          <p:nvSpPr>
            <p:cNvPr id="87" name="Flowchart: Terminator 86">
              <a:extLst>
                <a:ext uri="{FF2B5EF4-FFF2-40B4-BE49-F238E27FC236}">
                  <a16:creationId xmlns:a16="http://schemas.microsoft.com/office/drawing/2014/main" id="{ED9EC2BE-E867-40A6-9D0F-2FA5DECAB2DA}"/>
                </a:ext>
              </a:extLst>
            </p:cNvPr>
            <p:cNvSpPr/>
            <p:nvPr/>
          </p:nvSpPr>
          <p:spPr>
            <a:xfrm>
              <a:off x="3528808" y="2984287"/>
              <a:ext cx="1141553" cy="261171"/>
            </a:xfrm>
            <a:prstGeom prst="flowChartTerminator">
              <a:avLst/>
            </a:prstGeom>
            <a:solidFill>
              <a:srgbClr val="C4B5A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115547C9-69B9-406B-2281-B3F5A71B9B4B}"/>
                </a:ext>
              </a:extLst>
            </p:cNvPr>
            <p:cNvGrpSpPr/>
            <p:nvPr/>
          </p:nvGrpSpPr>
          <p:grpSpPr>
            <a:xfrm>
              <a:off x="403237" y="2985038"/>
              <a:ext cx="5828268" cy="1195113"/>
              <a:chOff x="403237" y="2985038"/>
              <a:chExt cx="5828268" cy="1195113"/>
            </a:xfrm>
          </p:grpSpPr>
          <p:grpSp>
            <p:nvGrpSpPr>
              <p:cNvPr id="16" name="Group 15">
                <a:extLst>
                  <a:ext uri="{FF2B5EF4-FFF2-40B4-BE49-F238E27FC236}">
                    <a16:creationId xmlns:a16="http://schemas.microsoft.com/office/drawing/2014/main" id="{311EF8D1-480C-E5B5-30E0-290569CD46CC}"/>
                  </a:ext>
                </a:extLst>
              </p:cNvPr>
              <p:cNvGrpSpPr/>
              <p:nvPr/>
            </p:nvGrpSpPr>
            <p:grpSpPr>
              <a:xfrm>
                <a:off x="403237" y="2997415"/>
                <a:ext cx="1185361" cy="1182736"/>
                <a:chOff x="403237" y="2997415"/>
                <a:chExt cx="1185361" cy="1182736"/>
              </a:xfrm>
            </p:grpSpPr>
            <p:sp>
              <p:nvSpPr>
                <p:cNvPr id="84" name="Flowchart: Terminator 83">
                  <a:extLst>
                    <a:ext uri="{FF2B5EF4-FFF2-40B4-BE49-F238E27FC236}">
                      <a16:creationId xmlns:a16="http://schemas.microsoft.com/office/drawing/2014/main" id="{F62335D6-9F9F-4473-ACF6-E0F2F5477AAB}"/>
                    </a:ext>
                  </a:extLst>
                </p:cNvPr>
                <p:cNvSpPr/>
                <p:nvPr/>
              </p:nvSpPr>
              <p:spPr>
                <a:xfrm>
                  <a:off x="425141" y="2997415"/>
                  <a:ext cx="1141553" cy="261171"/>
                </a:xfrm>
                <a:prstGeom prst="flowChartTerminator">
                  <a:avLst/>
                </a:prstGeom>
                <a:solidFill>
                  <a:srgbClr val="40404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50" b="1" dirty="0">
                      <a:solidFill>
                        <a:schemeClr val="bg1"/>
                      </a:solidFill>
                      <a:latin typeface="Arial Narrow" panose="020B0606020202030204" pitchFamily="34" charset="0"/>
                    </a:rPr>
                    <a:t>Active</a:t>
                  </a:r>
                  <a:endParaRPr lang="en-US" sz="1150" dirty="0"/>
                </a:p>
              </p:txBody>
            </p:sp>
            <p:pic>
              <p:nvPicPr>
                <p:cNvPr id="91" name="Picture 90">
                  <a:extLst>
                    <a:ext uri="{FF2B5EF4-FFF2-40B4-BE49-F238E27FC236}">
                      <a16:creationId xmlns:a16="http://schemas.microsoft.com/office/drawing/2014/main" id="{230300BF-43EE-4877-A5EA-3A3BB18DFE24}"/>
                    </a:ext>
                  </a:extLst>
                </p:cNvPr>
                <p:cNvPicPr>
                  <a:picLocks noChangeAspect="1"/>
                </p:cNvPicPr>
                <p:nvPr/>
              </p:nvPicPr>
              <p:blipFill>
                <a:blip r:embed="rId4"/>
                <a:stretch>
                  <a:fillRect/>
                </a:stretch>
              </p:blipFill>
              <p:spPr>
                <a:xfrm>
                  <a:off x="403237" y="3315951"/>
                  <a:ext cx="1185361" cy="864200"/>
                </a:xfrm>
                <a:prstGeom prst="rect">
                  <a:avLst/>
                </a:prstGeom>
              </p:spPr>
            </p:pic>
          </p:grpSp>
          <p:grpSp>
            <p:nvGrpSpPr>
              <p:cNvPr id="12" name="Group 11">
                <a:extLst>
                  <a:ext uri="{FF2B5EF4-FFF2-40B4-BE49-F238E27FC236}">
                    <a16:creationId xmlns:a16="http://schemas.microsoft.com/office/drawing/2014/main" id="{0068CE96-44FF-08DB-D652-C364EB74FEA1}"/>
                  </a:ext>
                </a:extLst>
              </p:cNvPr>
              <p:cNvGrpSpPr/>
              <p:nvPr/>
            </p:nvGrpSpPr>
            <p:grpSpPr>
              <a:xfrm>
                <a:off x="1954499" y="2997415"/>
                <a:ext cx="1185187" cy="1177938"/>
                <a:chOff x="1934973" y="2997415"/>
                <a:chExt cx="1185187" cy="1177938"/>
              </a:xfrm>
            </p:grpSpPr>
            <p:sp>
              <p:nvSpPr>
                <p:cNvPr id="86" name="Flowchart: Terminator 85">
                  <a:extLst>
                    <a:ext uri="{FF2B5EF4-FFF2-40B4-BE49-F238E27FC236}">
                      <a16:creationId xmlns:a16="http://schemas.microsoft.com/office/drawing/2014/main" id="{C5801ECC-E868-4B36-B9A4-009942A6DD15}"/>
                    </a:ext>
                  </a:extLst>
                </p:cNvPr>
                <p:cNvSpPr/>
                <p:nvPr/>
              </p:nvSpPr>
              <p:spPr>
                <a:xfrm>
                  <a:off x="1956790" y="2997415"/>
                  <a:ext cx="1141553" cy="261171"/>
                </a:xfrm>
                <a:prstGeom prst="flowChartTerminator">
                  <a:avLst/>
                </a:prstGeom>
                <a:solidFill>
                  <a:srgbClr val="72736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50" dirty="0">
                      <a:latin typeface="Arial Narrow" panose="020B0606020202030204" pitchFamily="34" charset="0"/>
                    </a:rPr>
                    <a:t>Fighting Stigma</a:t>
                  </a:r>
                </a:p>
              </p:txBody>
            </p:sp>
            <p:pic>
              <p:nvPicPr>
                <p:cNvPr id="93" name="Picture 92">
                  <a:extLst>
                    <a:ext uri="{FF2B5EF4-FFF2-40B4-BE49-F238E27FC236}">
                      <a16:creationId xmlns:a16="http://schemas.microsoft.com/office/drawing/2014/main" id="{C4824569-78FB-48AC-84AA-81057A60226B}"/>
                    </a:ext>
                  </a:extLst>
                </p:cNvPr>
                <p:cNvPicPr>
                  <a:picLocks noChangeAspect="1"/>
                </p:cNvPicPr>
                <p:nvPr/>
              </p:nvPicPr>
              <p:blipFill>
                <a:blip r:embed="rId5"/>
                <a:stretch>
                  <a:fillRect/>
                </a:stretch>
              </p:blipFill>
              <p:spPr>
                <a:xfrm>
                  <a:off x="1934973" y="3311822"/>
                  <a:ext cx="1185187" cy="863531"/>
                </a:xfrm>
                <a:prstGeom prst="rect">
                  <a:avLst/>
                </a:prstGeom>
              </p:spPr>
            </p:pic>
          </p:grpSp>
          <p:grpSp>
            <p:nvGrpSpPr>
              <p:cNvPr id="3" name="Group 2">
                <a:extLst>
                  <a:ext uri="{FF2B5EF4-FFF2-40B4-BE49-F238E27FC236}">
                    <a16:creationId xmlns:a16="http://schemas.microsoft.com/office/drawing/2014/main" id="{6FCF7F51-F56B-36DD-2C23-C6EBAA00DC0C}"/>
                  </a:ext>
                </a:extLst>
              </p:cNvPr>
              <p:cNvGrpSpPr/>
              <p:nvPr/>
            </p:nvGrpSpPr>
            <p:grpSpPr>
              <a:xfrm>
                <a:off x="3426075" y="2985038"/>
                <a:ext cx="1331982" cy="1195113"/>
                <a:chOff x="3451386" y="2985038"/>
                <a:chExt cx="1331982" cy="1195113"/>
              </a:xfrm>
            </p:grpSpPr>
            <p:sp>
              <p:nvSpPr>
                <p:cNvPr id="89" name="TextBox 88">
                  <a:extLst>
                    <a:ext uri="{FF2B5EF4-FFF2-40B4-BE49-F238E27FC236}">
                      <a16:creationId xmlns:a16="http://schemas.microsoft.com/office/drawing/2014/main" id="{9D8880F6-83FA-4BE0-873D-325372715D38}"/>
                    </a:ext>
                  </a:extLst>
                </p:cNvPr>
                <p:cNvSpPr txBox="1"/>
                <p:nvPr/>
              </p:nvSpPr>
              <p:spPr>
                <a:xfrm>
                  <a:off x="3451386" y="2985038"/>
                  <a:ext cx="1331982" cy="276999"/>
                </a:xfrm>
                <a:prstGeom prst="rect">
                  <a:avLst/>
                </a:prstGeom>
                <a:noFill/>
              </p:spPr>
              <p:txBody>
                <a:bodyPr wrap="square" rtlCol="0">
                  <a:spAutoFit/>
                </a:bodyPr>
                <a:lstStyle/>
                <a:p>
                  <a:pPr algn="ctr"/>
                  <a:r>
                    <a:rPr lang="en-US" sz="1150" b="1" dirty="0">
                      <a:solidFill>
                        <a:schemeClr val="bg1"/>
                      </a:solidFill>
                      <a:latin typeface="Arial Narrow" panose="020B0606020202030204" pitchFamily="34" charset="0"/>
                    </a:rPr>
                    <a:t>Practicing ACE</a:t>
                  </a:r>
                </a:p>
              </p:txBody>
            </p:sp>
            <p:pic>
              <p:nvPicPr>
                <p:cNvPr id="95" name="Picture 94">
                  <a:extLst>
                    <a:ext uri="{FF2B5EF4-FFF2-40B4-BE49-F238E27FC236}">
                      <a16:creationId xmlns:a16="http://schemas.microsoft.com/office/drawing/2014/main" id="{E9807208-E765-43BA-A06A-A93E19F1AD07}"/>
                    </a:ext>
                  </a:extLst>
                </p:cNvPr>
                <p:cNvPicPr>
                  <a:picLocks noChangeAspect="1"/>
                </p:cNvPicPr>
                <p:nvPr/>
              </p:nvPicPr>
              <p:blipFill>
                <a:blip r:embed="rId6"/>
                <a:stretch>
                  <a:fillRect/>
                </a:stretch>
              </p:blipFill>
              <p:spPr>
                <a:xfrm>
                  <a:off x="3530473" y="3315951"/>
                  <a:ext cx="1173808" cy="864200"/>
                </a:xfrm>
                <a:prstGeom prst="rect">
                  <a:avLst/>
                </a:prstGeom>
              </p:spPr>
            </p:pic>
          </p:grpSp>
          <p:sp>
            <p:nvSpPr>
              <p:cNvPr id="30" name="TextBox 29">
                <a:extLst>
                  <a:ext uri="{FF2B5EF4-FFF2-40B4-BE49-F238E27FC236}">
                    <a16:creationId xmlns:a16="http://schemas.microsoft.com/office/drawing/2014/main" id="{7C0E39B2-984E-4C00-B66A-5AB2A01C12EA}"/>
                  </a:ext>
                </a:extLst>
              </p:cNvPr>
              <p:cNvSpPr txBox="1"/>
              <p:nvPr/>
            </p:nvSpPr>
            <p:spPr>
              <a:xfrm>
                <a:off x="1594784" y="3522534"/>
                <a:ext cx="353529" cy="292388"/>
              </a:xfrm>
              <a:prstGeom prst="rect">
                <a:avLst/>
              </a:prstGeom>
              <a:noFill/>
            </p:spPr>
            <p:txBody>
              <a:bodyPr wrap="square" rtlCol="0">
                <a:spAutoFit/>
              </a:bodyPr>
              <a:lstStyle/>
              <a:p>
                <a:pPr algn="ctr"/>
                <a:r>
                  <a:rPr lang="en-US" sz="1300" dirty="0">
                    <a:latin typeface="Arial Narrow" panose="020B0606020202030204" pitchFamily="34" charset="0"/>
                  </a:rPr>
                  <a:t>or</a:t>
                </a:r>
              </a:p>
            </p:txBody>
          </p:sp>
          <p:sp>
            <p:nvSpPr>
              <p:cNvPr id="31" name="TextBox 30">
                <a:extLst>
                  <a:ext uri="{FF2B5EF4-FFF2-40B4-BE49-F238E27FC236}">
                    <a16:creationId xmlns:a16="http://schemas.microsoft.com/office/drawing/2014/main" id="{7EDBDAE0-5D41-4501-BE2A-E115B9197FE3}"/>
                  </a:ext>
                </a:extLst>
              </p:cNvPr>
              <p:cNvSpPr txBox="1"/>
              <p:nvPr/>
            </p:nvSpPr>
            <p:spPr>
              <a:xfrm>
                <a:off x="3132620" y="3522534"/>
                <a:ext cx="353529" cy="292388"/>
              </a:xfrm>
              <a:prstGeom prst="rect">
                <a:avLst/>
              </a:prstGeom>
              <a:noFill/>
            </p:spPr>
            <p:txBody>
              <a:bodyPr wrap="square" rtlCol="0">
                <a:spAutoFit/>
              </a:bodyPr>
              <a:lstStyle/>
              <a:p>
                <a:pPr algn="ctr"/>
                <a:r>
                  <a:rPr lang="en-US" sz="1300" dirty="0">
                    <a:latin typeface="Arial Narrow" panose="020B0606020202030204" pitchFamily="34" charset="0"/>
                  </a:rPr>
                  <a:t>or</a:t>
                </a:r>
              </a:p>
            </p:txBody>
          </p:sp>
          <p:sp>
            <p:nvSpPr>
              <p:cNvPr id="11" name="TextBox 10">
                <a:extLst>
                  <a:ext uri="{FF2B5EF4-FFF2-40B4-BE49-F238E27FC236}">
                    <a16:creationId xmlns:a16="http://schemas.microsoft.com/office/drawing/2014/main" id="{6DBE4746-4233-4288-81CF-989A71319408}"/>
                  </a:ext>
                </a:extLst>
              </p:cNvPr>
              <p:cNvSpPr txBox="1"/>
              <p:nvPr/>
            </p:nvSpPr>
            <p:spPr>
              <a:xfrm>
                <a:off x="4695852" y="3522534"/>
                <a:ext cx="353529" cy="292388"/>
              </a:xfrm>
              <a:prstGeom prst="rect">
                <a:avLst/>
              </a:prstGeom>
              <a:noFill/>
            </p:spPr>
            <p:txBody>
              <a:bodyPr wrap="square" rtlCol="0">
                <a:spAutoFit/>
              </a:bodyPr>
              <a:lstStyle/>
              <a:p>
                <a:pPr algn="ctr"/>
                <a:r>
                  <a:rPr lang="en-US" sz="1300" dirty="0">
                    <a:latin typeface="Arial Narrow" panose="020B0606020202030204" pitchFamily="34" charset="0"/>
                  </a:rPr>
                  <a:t>or</a:t>
                </a:r>
              </a:p>
            </p:txBody>
          </p:sp>
          <p:grpSp>
            <p:nvGrpSpPr>
              <p:cNvPr id="15" name="Group 14">
                <a:extLst>
                  <a:ext uri="{FF2B5EF4-FFF2-40B4-BE49-F238E27FC236}">
                    <a16:creationId xmlns:a16="http://schemas.microsoft.com/office/drawing/2014/main" id="{C47E8813-DBB2-BE95-538A-9E26D38D8756}"/>
                  </a:ext>
                </a:extLst>
              </p:cNvPr>
              <p:cNvGrpSpPr/>
              <p:nvPr/>
            </p:nvGrpSpPr>
            <p:grpSpPr>
              <a:xfrm>
                <a:off x="5057697" y="2998395"/>
                <a:ext cx="1173808" cy="1166570"/>
                <a:chOff x="5044445" y="2998395"/>
                <a:chExt cx="1173808" cy="1166570"/>
              </a:xfrm>
            </p:grpSpPr>
            <p:sp>
              <p:nvSpPr>
                <p:cNvPr id="13" name="Flowchart: Terminator 12">
                  <a:extLst>
                    <a:ext uri="{FF2B5EF4-FFF2-40B4-BE49-F238E27FC236}">
                      <a16:creationId xmlns:a16="http://schemas.microsoft.com/office/drawing/2014/main" id="{D665804A-A57C-79C3-6A9A-A40C5F9AAF11}"/>
                    </a:ext>
                  </a:extLst>
                </p:cNvPr>
                <p:cNvSpPr/>
                <p:nvPr/>
              </p:nvSpPr>
              <p:spPr>
                <a:xfrm>
                  <a:off x="5060573" y="2998395"/>
                  <a:ext cx="1141553" cy="261171"/>
                </a:xfrm>
                <a:prstGeom prst="flowChartTerminator">
                  <a:avLst/>
                </a:prstGeom>
                <a:solidFill>
                  <a:srgbClr val="DFDEC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50" dirty="0">
                      <a:latin typeface="Arial Narrow" panose="020B0606020202030204" pitchFamily="34" charset="0"/>
                    </a:rPr>
                    <a:t>Lethal Means</a:t>
                  </a:r>
                </a:p>
              </p:txBody>
            </p:sp>
            <p:pic>
              <p:nvPicPr>
                <p:cNvPr id="10" name="Picture 9">
                  <a:extLst>
                    <a:ext uri="{FF2B5EF4-FFF2-40B4-BE49-F238E27FC236}">
                      <a16:creationId xmlns:a16="http://schemas.microsoft.com/office/drawing/2014/main" id="{BFCCEA22-9D1B-6080-A89D-B991E079451E}"/>
                    </a:ext>
                  </a:extLst>
                </p:cNvPr>
                <p:cNvPicPr>
                  <a:picLocks noChangeAspect="1"/>
                </p:cNvPicPr>
                <p:nvPr/>
              </p:nvPicPr>
              <p:blipFill>
                <a:blip r:embed="rId6"/>
                <a:stretch>
                  <a:fillRect/>
                </a:stretch>
              </p:blipFill>
              <p:spPr>
                <a:xfrm>
                  <a:off x="5044445" y="3300765"/>
                  <a:ext cx="1173808" cy="864200"/>
                </a:xfrm>
                <a:prstGeom prst="rect">
                  <a:avLst/>
                </a:prstGeom>
              </p:spPr>
            </p:pic>
          </p:grpSp>
        </p:grpSp>
      </p:grpSp>
      <p:sp>
        <p:nvSpPr>
          <p:cNvPr id="2" name="TextBox 1">
            <a:extLst>
              <a:ext uri="{FF2B5EF4-FFF2-40B4-BE49-F238E27FC236}">
                <a16:creationId xmlns:a16="http://schemas.microsoft.com/office/drawing/2014/main" id="{2C62613F-646E-30EC-774D-7DD275F70DF3}"/>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20856819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2383424653"/>
              </p:ext>
            </p:extLst>
          </p:nvPr>
        </p:nvGraphicFramePr>
        <p:xfrm>
          <a:off x="270934" y="3427355"/>
          <a:ext cx="4312722" cy="4859389"/>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711168">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Empower the Circle of Support members to do something with the knowledge they’ve gained in order to make an impact in the lives of others.</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7979">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973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Empower the Circle of Support members</a:t>
                      </a:r>
                      <a:r>
                        <a:rPr lang="en-US" sz="1100" b="1" baseline="0" dirty="0">
                          <a:solidFill>
                            <a:schemeClr val="tx1"/>
                          </a:solidFill>
                          <a:latin typeface="Arial" panose="020B0604020202020204" pitchFamily="34" charset="0"/>
                          <a:cs typeface="Arial" panose="020B0604020202020204" pitchFamily="34" charset="0"/>
                        </a:rPr>
                        <a:t> to take action with the knowledge they’ve gained in order to make an impact in the lives of others.</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86486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ea typeface="Cambria" panose="02040503050406030204" pitchFamily="18" charset="0"/>
                          <a:cs typeface="Arial" panose="020B0604020202020204" pitchFamily="34" charset="0"/>
                        </a:rPr>
                        <a:t>You are now equipped to use ACE to bolster protective factors, mitigate risk, and support your Soldier or loved one in the event of a crisis. </a:t>
                      </a:r>
                      <a:r>
                        <a:rPr lang="en-US" sz="1100">
                          <a:latin typeface="Arial" panose="020B0604020202020204" pitchFamily="34" charset="0"/>
                          <a:ea typeface="Cambria" panose="02040503050406030204" pitchFamily="18" charset="0"/>
                          <a:cs typeface="Arial" panose="020B0604020202020204" pitchFamily="34" charset="0"/>
                        </a:rPr>
                        <a:t>The </a:t>
                      </a:r>
                      <a:r>
                        <a:rPr lang="en-US" sz="1100" dirty="0">
                          <a:latin typeface="Arial" panose="020B0604020202020204" pitchFamily="34" charset="0"/>
                          <a:ea typeface="Cambria" panose="02040503050406030204" pitchFamily="18" charset="0"/>
                          <a:cs typeface="Arial" panose="020B0604020202020204" pitchFamily="34" charset="0"/>
                        </a:rPr>
                        <a:t>real work starts now by putting the training into action. </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i="0" baseline="0" dirty="0">
                          <a:solidFill>
                            <a:schemeClr val="tx1"/>
                          </a:solidFill>
                          <a:latin typeface="Arial" panose="020B0604020202020204" pitchFamily="34" charset="0"/>
                          <a:ea typeface="Cambria" panose="02040503050406030204" pitchFamily="18" charset="0"/>
                          <a:cs typeface="Arial" panose="020B0604020202020204" pitchFamily="34" charset="0"/>
                        </a:rPr>
                        <a:t>Remember, you are a part of the Army’s comprehensive and integrated approach to preventing suicide and protecting others from its devastating impacts. </a:t>
                      </a:r>
                      <a:endParaRPr lang="en-US" sz="1100" dirty="0">
                        <a:latin typeface="Arial" panose="020B0604020202020204" pitchFamily="34" charset="0"/>
                        <a:ea typeface="Cambria" panose="02040503050406030204" pitchFamily="18" charset="0"/>
                        <a:cs typeface="Arial" panose="020B0604020202020204" pitchFamily="34" charset="0"/>
                      </a:endParaRP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i="0" baseline="0" dirty="0">
                          <a:latin typeface="Arial" panose="020B0604020202020204" pitchFamily="34" charset="0"/>
                          <a:ea typeface="Cambria" panose="02040503050406030204" pitchFamily="18" charset="0"/>
                          <a:cs typeface="Arial" panose="020B0604020202020204" pitchFamily="34" charset="0"/>
                        </a:rPr>
                        <a:t>Consider what that might look like for you, such as what actions you feel are important to take in the next week or two. </a:t>
                      </a:r>
                      <a:endParaRPr lang="en-US" sz="1100" b="0" i="1" baseline="0" dirty="0">
                        <a:latin typeface="Arial" panose="020B0604020202020204" pitchFamily="34" charset="0"/>
                        <a:ea typeface="Cambria" panose="02040503050406030204" pitchFamily="18" charset="0"/>
                        <a:cs typeface="Arial" panose="020B0604020202020204" pitchFamily="34" charset="0"/>
                      </a:endParaRPr>
                    </a:p>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0" i="1" baseline="0" dirty="0">
                          <a:latin typeface="Arial" panose="020B0604020202020204" pitchFamily="34" charset="0"/>
                          <a:ea typeface="Cambria" panose="02040503050406030204" pitchFamily="18" charset="0"/>
                          <a:cs typeface="Arial" panose="020B0604020202020204" pitchFamily="34" charset="0"/>
                        </a:rPr>
                        <a:t>[</a:t>
                      </a:r>
                      <a:r>
                        <a:rPr lang="en-US" sz="1100" b="1" i="1" baseline="0" dirty="0">
                          <a:latin typeface="Arial" panose="020B0604020202020204" pitchFamily="34" charset="0"/>
                          <a:ea typeface="Cambria" panose="02040503050406030204" pitchFamily="18" charset="0"/>
                          <a:cs typeface="Arial" panose="020B0604020202020204" pitchFamily="34" charset="0"/>
                        </a:rPr>
                        <a:t>NOTE</a:t>
                      </a:r>
                      <a:r>
                        <a:rPr lang="en-US" sz="1100" b="0" i="1" baseline="0" dirty="0">
                          <a:latin typeface="Arial" panose="020B0604020202020204" pitchFamily="34" charset="0"/>
                          <a:ea typeface="Cambria" panose="02040503050406030204" pitchFamily="18" charset="0"/>
                          <a:cs typeface="Arial" panose="020B0604020202020204" pitchFamily="34" charset="0"/>
                        </a:rPr>
                        <a:t>: If following the base module with a +1 module, then a discussion of implementation plans will come later. If you are not transitioning directly into a +1 module, however, then consider having a discussion here on how the participants plan to implement today’s training (e.g., ask participants to share one or two actions they can take to apply today’s training.)]</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2095"/>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20-A</a:t>
            </a:r>
          </a:p>
        </p:txBody>
      </p:sp>
      <p:sp>
        <p:nvSpPr>
          <p:cNvPr id="10" name="TextBox 9">
            <a:extLst>
              <a:ext uri="{FF2B5EF4-FFF2-40B4-BE49-F238E27FC236}">
                <a16:creationId xmlns:a16="http://schemas.microsoft.com/office/drawing/2014/main" id="{6E345DB3-CA7D-4BA8-979E-299502D27E7B}"/>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srgbClr val="FF0000"/>
              </a:solidFill>
              <a:latin typeface="Garamond" pitchFamily="18" charset="0"/>
            </a:endParaRPr>
          </a:p>
          <a:p>
            <a:pPr defTabSz="959241">
              <a:defRPr/>
            </a:pPr>
            <a:endParaRPr lang="en-US" sz="1300" kern="0" dirty="0">
              <a:solidFill>
                <a:srgbClr val="FF0000"/>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431BC909-C805-CB62-20BB-5449C09F31FD}"/>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Circle of Support- Base Module</a:t>
            </a:r>
          </a:p>
        </p:txBody>
      </p:sp>
      <p:sp>
        <p:nvSpPr>
          <p:cNvPr id="4" name="Isosceles Triangle 3">
            <a:extLst>
              <a:ext uri="{FF2B5EF4-FFF2-40B4-BE49-F238E27FC236}">
                <a16:creationId xmlns:a16="http://schemas.microsoft.com/office/drawing/2014/main" id="{F3DACC36-3F36-F4F0-BE95-7DCD0B7247D1}"/>
              </a:ext>
            </a:extLst>
          </p:cNvPr>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Tree>
    <p:extLst>
      <p:ext uri="{BB962C8B-B14F-4D97-AF65-F5344CB8AC3E}">
        <p14:creationId xmlns:p14="http://schemas.microsoft.com/office/powerpoint/2010/main" val="30212948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78919192"/>
              </p:ext>
            </p:extLst>
          </p:nvPr>
        </p:nvGraphicFramePr>
        <p:xfrm>
          <a:off x="211666" y="376157"/>
          <a:ext cx="4389120" cy="1969008"/>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25188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indent="0">
                        <a:spcBef>
                          <a:spcPts val="600"/>
                        </a:spcBef>
                        <a:buFont typeface="Arial" panose="020B0604020202020204" pitchFamily="34" charset="0"/>
                        <a:buNone/>
                      </a:pPr>
                      <a:r>
                        <a:rPr lang="en-US" sz="1100" b="1" i="0" dirty="0">
                          <a:solidFill>
                            <a:schemeClr val="tx1"/>
                          </a:solidFill>
                          <a:latin typeface="Arial" panose="020B0604020202020204" pitchFamily="34" charset="0"/>
                          <a:ea typeface="Cambria" panose="02040503050406030204" pitchFamily="18" charset="0"/>
                          <a:cs typeface="Arial" panose="020B0604020202020204" pitchFamily="34" charset="0"/>
                        </a:rPr>
                        <a:t>Thank the participants for attending, and let them know which “+1 module” will come next.</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937415648"/>
                  </a:ext>
                </a:extLst>
              </a:tr>
              <a:tr h="57969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600"/>
                        </a:spcBef>
                        <a:buFont typeface="Arial" panose="020B0604020202020204" pitchFamily="34" charset="0"/>
                        <a:buChar char="•"/>
                      </a:pPr>
                      <a:r>
                        <a:rPr lang="en-US" sz="1100" b="0" i="0" baseline="0" dirty="0">
                          <a:solidFill>
                            <a:schemeClr val="tx1"/>
                          </a:solidFill>
                          <a:latin typeface="Arial" panose="020B0604020202020204" pitchFamily="34" charset="0"/>
                          <a:ea typeface="Cambria" panose="02040503050406030204" pitchFamily="18" charset="0"/>
                          <a:cs typeface="Arial" panose="020B0604020202020204" pitchFamily="34" charset="0"/>
                        </a:rPr>
                        <a:t>Lastly, I want to thank you for your investment to attend today’s training and further demonstrating your selfless support of your Soldier and the whole Army Family. </a:t>
                      </a:r>
                    </a:p>
                    <a:p>
                      <a:pPr marL="0" indent="0">
                        <a:spcBef>
                          <a:spcPts val="600"/>
                        </a:spcBef>
                        <a:buFont typeface="Arial" panose="020B0604020202020204" pitchFamily="34" charset="0"/>
                        <a:buNone/>
                      </a:pPr>
                      <a:r>
                        <a:rPr lang="en-US" sz="1100" b="0" i="1" dirty="0">
                          <a:solidFill>
                            <a:schemeClr val="tx1"/>
                          </a:solidFill>
                          <a:latin typeface="Arial" panose="020B0604020202020204" pitchFamily="34" charset="0"/>
                          <a:ea typeface="Cambria" panose="02040503050406030204" pitchFamily="18" charset="0"/>
                          <a:cs typeface="Arial" panose="020B0604020202020204" pitchFamily="34" charset="0"/>
                        </a:rPr>
                        <a:t>[</a:t>
                      </a:r>
                      <a:r>
                        <a:rPr lang="en-US" sz="1100" b="1" i="1" dirty="0">
                          <a:solidFill>
                            <a:schemeClr val="tx1"/>
                          </a:solidFill>
                          <a:latin typeface="Arial" panose="020B0604020202020204" pitchFamily="34" charset="0"/>
                          <a:ea typeface="Cambria" panose="02040503050406030204" pitchFamily="18" charset="0"/>
                          <a:cs typeface="Arial" panose="020B0604020202020204" pitchFamily="34" charset="0"/>
                        </a:rPr>
                        <a:t>NOTE</a:t>
                      </a:r>
                      <a:r>
                        <a:rPr lang="en-US" sz="1100" b="0" i="1" dirty="0">
                          <a:solidFill>
                            <a:schemeClr val="tx1"/>
                          </a:solidFill>
                          <a:latin typeface="Arial" panose="020B0604020202020204" pitchFamily="34" charset="0"/>
                          <a:ea typeface="Cambria" panose="02040503050406030204" pitchFamily="18" charset="0"/>
                          <a:cs typeface="Arial" panose="020B0604020202020204" pitchFamily="34" charset="0"/>
                        </a:rPr>
                        <a:t>: If applicable, let the participants know which “+1 module” you are</a:t>
                      </a:r>
                      <a:r>
                        <a:rPr lang="en-US" sz="1100" b="0" i="1" baseline="0" dirty="0">
                          <a:solidFill>
                            <a:schemeClr val="tx1"/>
                          </a:solidFill>
                          <a:latin typeface="Arial" panose="020B0604020202020204" pitchFamily="34" charset="0"/>
                          <a:ea typeface="Cambria" panose="02040503050406030204" pitchFamily="18" charset="0"/>
                          <a:cs typeface="Arial" panose="020B0604020202020204" pitchFamily="34" charset="0"/>
                        </a:rPr>
                        <a:t> following up this training with. Then it is suggested to give the participants a short break as you get </a:t>
                      </a:r>
                      <a:br>
                        <a:rPr lang="en-US" sz="1100" b="0" i="1" baseline="0" dirty="0">
                          <a:solidFill>
                            <a:schemeClr val="tx1"/>
                          </a:solidFill>
                          <a:latin typeface="Arial" panose="020B0604020202020204" pitchFamily="34" charset="0"/>
                          <a:ea typeface="Cambria" panose="02040503050406030204" pitchFamily="18" charset="0"/>
                          <a:cs typeface="Arial" panose="020B0604020202020204" pitchFamily="34" charset="0"/>
                        </a:rPr>
                      </a:br>
                      <a:r>
                        <a:rPr lang="en-US" sz="1100" b="0" i="1" baseline="0" dirty="0">
                          <a:solidFill>
                            <a:schemeClr val="tx1"/>
                          </a:solidFill>
                          <a:latin typeface="Arial" panose="020B0604020202020204" pitchFamily="34" charset="0"/>
                          <a:ea typeface="Cambria" panose="02040503050406030204" pitchFamily="18" charset="0"/>
                          <a:cs typeface="Arial" panose="020B0604020202020204" pitchFamily="34" charset="0"/>
                        </a:rPr>
                        <a:t>the next module set up.]</a:t>
                      </a:r>
                      <a:endParaRPr lang="en-US" sz="1100" b="0" i="1" dirty="0">
                        <a:solidFill>
                          <a:schemeClr val="tx1"/>
                        </a:solidFill>
                        <a:latin typeface="Arial" panose="020B0604020202020204" pitchFamily="34" charset="0"/>
                        <a:ea typeface="Cambria" panose="02040503050406030204" pitchFamily="18"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3626133"/>
                  </a:ext>
                </a:extLst>
              </a:tr>
            </a:tbl>
          </a:graphicData>
        </a:graphic>
      </p:graphicFrame>
      <p:sp>
        <p:nvSpPr>
          <p:cNvPr id="5" name="Rectangle 4"/>
          <p:cNvSpPr/>
          <p:nvPr/>
        </p:nvSpPr>
        <p:spPr>
          <a:xfrm>
            <a:off x="4242816"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20-B</a:t>
            </a:r>
          </a:p>
        </p:txBody>
      </p:sp>
      <p:sp>
        <p:nvSpPr>
          <p:cNvPr id="8" name="TextBox 7">
            <a:extLst>
              <a:ext uri="{FF2B5EF4-FFF2-40B4-BE49-F238E27FC236}">
                <a16:creationId xmlns:a16="http://schemas.microsoft.com/office/drawing/2014/main" id="{B249761C-CA9D-4BE5-B312-915AFFC4F038}"/>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r>
              <a:rPr lang="en-US" sz="1300" kern="0" dirty="0">
                <a:solidFill>
                  <a:prstClr val="black"/>
                </a:solidFill>
                <a:latin typeface="Garamond" pitchFamily="18" charset="0"/>
              </a:rPr>
              <a:t>and </a:t>
            </a:r>
          </a:p>
        </p:txBody>
      </p:sp>
      <p:sp>
        <p:nvSpPr>
          <p:cNvPr id="4" name="TextBox 3">
            <a:extLst>
              <a:ext uri="{FF2B5EF4-FFF2-40B4-BE49-F238E27FC236}">
                <a16:creationId xmlns:a16="http://schemas.microsoft.com/office/drawing/2014/main" id="{E393B28A-5651-D04E-1ADB-2D649E9D25E5}"/>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Base Module</a:t>
            </a:r>
          </a:p>
        </p:txBody>
      </p:sp>
      <p:sp>
        <p:nvSpPr>
          <p:cNvPr id="7" name="Rectangle 6">
            <a:extLst>
              <a:ext uri="{FF2B5EF4-FFF2-40B4-BE49-F238E27FC236}">
                <a16:creationId xmlns:a16="http://schemas.microsoft.com/office/drawing/2014/main" id="{105A7374-53A2-9156-F2ED-F960300F4CF7}"/>
              </a:ext>
            </a:extLst>
          </p:cNvPr>
          <p:cNvSpPr/>
          <p:nvPr/>
        </p:nvSpPr>
        <p:spPr>
          <a:xfrm>
            <a:off x="3824754" y="8895385"/>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Tree>
    <p:extLst>
      <p:ext uri="{BB962C8B-B14F-4D97-AF65-F5344CB8AC3E}">
        <p14:creationId xmlns:p14="http://schemas.microsoft.com/office/powerpoint/2010/main" val="30494103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638" y="322263"/>
            <a:ext cx="3805237" cy="2852737"/>
          </a:xfrm>
        </p:spPr>
      </p:sp>
      <p:graphicFrame>
        <p:nvGraphicFramePr>
          <p:cNvPr id="6" name="Table 5">
            <a:extLst>
              <a:ext uri="{FF2B5EF4-FFF2-40B4-BE49-F238E27FC236}">
                <a16:creationId xmlns:a16="http://schemas.microsoft.com/office/drawing/2014/main" id="{8F07FDF1-B6B4-444C-8E94-BA85C097A6FE}"/>
              </a:ext>
            </a:extLst>
          </p:cNvPr>
          <p:cNvGraphicFramePr>
            <a:graphicFrameLocks noGrp="1"/>
          </p:cNvGraphicFramePr>
          <p:nvPr>
            <p:extLst>
              <p:ext uri="{D42A27DB-BD31-4B8C-83A1-F6EECF244321}">
                <p14:modId xmlns:p14="http://schemas.microsoft.com/office/powerpoint/2010/main" val="314950877"/>
              </p:ext>
            </p:extLst>
          </p:nvPr>
        </p:nvGraphicFramePr>
        <p:xfrm>
          <a:off x="137574" y="3224235"/>
          <a:ext cx="4057513" cy="5678176"/>
        </p:xfrm>
        <a:graphic>
          <a:graphicData uri="http://schemas.openxmlformats.org/drawingml/2006/table">
            <a:tbl>
              <a:tblPr firstRow="1" bandRow="1">
                <a:tableStyleId>{5C22544A-7EE6-4342-B048-85BDC9FD1C3A}</a:tableStyleId>
              </a:tblPr>
              <a:tblGrid>
                <a:gridCol w="487171">
                  <a:extLst>
                    <a:ext uri="{9D8B030D-6E8A-4147-A177-3AD203B41FA5}">
                      <a16:colId xmlns:a16="http://schemas.microsoft.com/office/drawing/2014/main" val="700622677"/>
                    </a:ext>
                  </a:extLst>
                </a:gridCol>
                <a:gridCol w="3570342">
                  <a:extLst>
                    <a:ext uri="{9D8B030D-6E8A-4147-A177-3AD203B41FA5}">
                      <a16:colId xmlns:a16="http://schemas.microsoft.com/office/drawing/2014/main" val="2876562472"/>
                    </a:ext>
                  </a:extLst>
                </a:gridCol>
              </a:tblGrid>
              <a:tr h="45332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kern="1200" dirty="0">
                          <a:solidFill>
                            <a:srgbClr val="FF0000"/>
                          </a:solidFill>
                          <a:effectLst/>
                          <a:latin typeface="Arial" panose="020B0604020202020204" pitchFamily="34" charset="0"/>
                          <a:ea typeface="Verdana" panose="020B0604030504040204" pitchFamily="34" charset="0"/>
                          <a:cs typeface="Arial" panose="020B0604020202020204" pitchFamily="34" charset="0"/>
                          <a:sym typeface="Wingdings"/>
                        </a:rPr>
                        <a:t></a:t>
                      </a:r>
                      <a:endParaRPr lang="en-US" sz="320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marL="91844" marR="91844" marT="45088" marB="4508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Introduce</a:t>
                      </a:r>
                      <a:r>
                        <a:rPr lang="en-US" sz="1100" b="1" baseline="0" dirty="0">
                          <a:solidFill>
                            <a:schemeClr val="tx1"/>
                          </a:solidFill>
                          <a:latin typeface="Arial" panose="020B0604020202020204" pitchFamily="34" charset="0"/>
                          <a:ea typeface="Verdana" panose="020B0604030504040204" pitchFamily="34" charset="0"/>
                          <a:cs typeface="Arial" panose="020B0604020202020204" pitchFamily="34" charset="0"/>
                        </a:rPr>
                        <a:t> Post-Training Survey</a:t>
                      </a:r>
                      <a:endParaRPr lang="en-US" sz="110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marL="91844" marR="91844" marT="45088" marB="45088"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4596728"/>
                  </a:ext>
                </a:extLst>
              </a:tr>
              <a:tr h="0">
                <a:tc>
                  <a:txBody>
                    <a:bodyPr/>
                    <a:lstStyle/>
                    <a:p>
                      <a:pPr algn="ctr"/>
                      <a:endParaRPr lang="en-US" sz="100" b="1"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b="1"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844007093"/>
                  </a:ext>
                </a:extLst>
              </a:tr>
              <a:tr h="224169">
                <a:tc>
                  <a:txBody>
                    <a:bodyPr/>
                    <a:lstStyle/>
                    <a:p>
                      <a:pPr algn="ctr">
                        <a:spcAft>
                          <a:spcPts val="600"/>
                        </a:spcAft>
                      </a:pPr>
                      <a:r>
                        <a:rPr lang="en-US" sz="1100" b="0" dirty="0">
                          <a:solidFill>
                            <a:schemeClr val="tx1"/>
                          </a:solidFill>
                          <a:latin typeface="Arial" panose="020B0604020202020204" pitchFamily="34" charset="0"/>
                          <a:ea typeface="Verdana" panose="020B0604030504040204" pitchFamily="34" charset="0"/>
                          <a:cs typeface="Arial" panose="020B0604020202020204" pitchFamily="34" charset="0"/>
                        </a:rPr>
                        <a:t>1.</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tc>
                  <a:txBody>
                    <a:bodyPr/>
                    <a:lstStyle/>
                    <a:p>
                      <a:pPr>
                        <a:spcAft>
                          <a:spcPts val="600"/>
                        </a:spcAft>
                      </a:pPr>
                      <a:r>
                        <a:rPr lang="en-US" sz="1100" b="0" dirty="0">
                          <a:solidFill>
                            <a:schemeClr val="tx1"/>
                          </a:solidFill>
                          <a:latin typeface="Arial" panose="020B0604020202020204" pitchFamily="34" charset="0"/>
                          <a:ea typeface="Verdana" panose="020B0604030504040204" pitchFamily="34" charset="0"/>
                          <a:cs typeface="Arial" panose="020B0604020202020204" pitchFamily="34" charset="0"/>
                        </a:rPr>
                        <a:t>Introduce survey.</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39670721"/>
                  </a:ext>
                </a:extLst>
              </a:tr>
              <a:tr h="1222737">
                <a:tc>
                  <a:txBody>
                    <a:bodyPr/>
                    <a:lstStyle/>
                    <a:p>
                      <a:pPr>
                        <a:spcAft>
                          <a:spcPts val="600"/>
                        </a:spcAft>
                      </a:pPr>
                      <a:endParaRPr lang="en-US" sz="110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a:lnT w="12700" cmpd="sng">
                      <a:noFill/>
                    </a:lnT>
                    <a:solidFill>
                      <a:schemeClr val="bg1"/>
                    </a:solidFill>
                  </a:tcPr>
                </a:tc>
                <a:tc>
                  <a:txBody>
                    <a:bodyPr/>
                    <a:lstStyle/>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Before we dismiss, please take a few moments to complete the ACE Post-Training Survey.</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The survey was developed by the Walter Reed Army Institute of Research on behalf of the DPRR.</a:t>
                      </a:r>
                    </a:p>
                    <a:p>
                      <a:pPr marL="0" marR="0" lvl="0" indent="0" algn="l"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Emphasize the importance of the survey.] </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Completing the survey will assist the DPRR in determining the effectiveness of training and will inform curriculum revisions.</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Participation is optional and responses are anonymous. </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You can access the survey by either scanning the QR code with your phone or by going to the website URL, which is shown in blue.</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Please note the module you are surveying and select the matching bubble on your survey.</a:t>
                      </a:r>
                    </a:p>
                    <a:p>
                      <a:pPr marL="0" marR="0" lvl="0" indent="0" algn="l"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Participants should only take survey at the end of the base module if it is the </a:t>
                      </a:r>
                      <a:r>
                        <a:rPr kumimoji="0" lang="en-US" sz="1100" b="1" i="1" u="sng"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only</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module trained. If a second module is trained, check the box that represents the ACE Base + (appropriate subsequent module) Example: ACE Base + Active Listening.]</a:t>
                      </a:r>
                    </a:p>
                    <a:p>
                      <a:pPr marL="0" marR="0" lvl="0" indent="0" algn="l"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For survey issues, contact CPT John Eric M. Novosel-Lingat at </a:t>
                      </a:r>
                      <a:r>
                        <a:rPr lang="en-US" sz="11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johneric.m.novosel-lingat.mil@health.mil</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Verdana" panose="020B0604030504040204" pitchFamily="34" charset="0"/>
                          <a:cs typeface="Arial" panose="020B0604020202020204" pitchFamily="34" charset="0"/>
                        </a:rPr>
                        <a:t>]</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endParaRPr>
                    </a:p>
                  </a:txBody>
                  <a:tcPr>
                    <a:lnT w="12700" cmpd="sng">
                      <a:noFill/>
                    </a:lnT>
                    <a:solidFill>
                      <a:schemeClr val="bg1"/>
                    </a:solidFill>
                  </a:tcPr>
                </a:tc>
                <a:extLst>
                  <a:ext uri="{0D108BD9-81ED-4DB2-BD59-A6C34878D82A}">
                    <a16:rowId xmlns:a16="http://schemas.microsoft.com/office/drawing/2014/main" val="377034097"/>
                  </a:ext>
                </a:extLst>
              </a:tr>
            </a:tbl>
          </a:graphicData>
        </a:graphic>
      </p:graphicFrame>
      <p:sp>
        <p:nvSpPr>
          <p:cNvPr id="7" name="TextBox 6">
            <a:extLst>
              <a:ext uri="{FF2B5EF4-FFF2-40B4-BE49-F238E27FC236}">
                <a16:creationId xmlns:a16="http://schemas.microsoft.com/office/drawing/2014/main" id="{EB6F16FD-6BF4-4B91-8840-B809901ECDF3}"/>
              </a:ext>
            </a:extLst>
          </p:cNvPr>
          <p:cNvSpPr txBox="1"/>
          <p:nvPr/>
        </p:nvSpPr>
        <p:spPr>
          <a:xfrm>
            <a:off x="4448266" y="411479"/>
            <a:ext cx="2272160" cy="8340635"/>
          </a:xfrm>
          <a:prstGeom prst="rect">
            <a:avLst/>
          </a:prstGeom>
          <a:noFill/>
          <a:ln>
            <a:solidFill>
              <a:sysClr val="windowText" lastClr="000000"/>
            </a:solidFill>
          </a:ln>
        </p:spPr>
        <p:txBody>
          <a:bodyPr wrap="square" lIns="92541" tIns="46270" rIns="92541" bIns="4627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8" name="Rectangle 7">
            <a:extLst>
              <a:ext uri="{FF2B5EF4-FFF2-40B4-BE49-F238E27FC236}">
                <a16:creationId xmlns:a16="http://schemas.microsoft.com/office/drawing/2014/main" id="{17538BA2-4850-40CF-8286-12496CF58B85}"/>
              </a:ext>
            </a:extLst>
          </p:cNvPr>
          <p:cNvSpPr/>
          <p:nvPr/>
        </p:nvSpPr>
        <p:spPr>
          <a:xfrm>
            <a:off x="4092575" y="8462105"/>
            <a:ext cx="304524" cy="30438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5" rIns="91330" bIns="45665"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AEB836F-F9AC-8C68-2270-0F6CFD5AD3F6}"/>
              </a:ext>
            </a:extLst>
          </p:cNvPr>
          <p:cNvSpPr txBox="1"/>
          <p:nvPr/>
        </p:nvSpPr>
        <p:spPr>
          <a:xfrm>
            <a:off x="0" y="9251703"/>
            <a:ext cx="7315200" cy="282353"/>
          </a:xfrm>
          <a:prstGeom prst="rect">
            <a:avLst/>
          </a:prstGeom>
          <a:noFill/>
        </p:spPr>
        <p:txBody>
          <a:bodyPr wrap="square" lIns="96742" tIns="48371" rIns="96742" bIns="48371" rtlCol="0">
            <a:spAutoFit/>
          </a:bodyPr>
          <a:lstStyle/>
          <a:p>
            <a:pPr marL="0" marR="0" lvl="0" indent="0" algn="ctr" defTabSz="478734" rtl="0" eaLnBrk="1" fontAlgn="auto" latinLnBrk="0" hangingPunct="1">
              <a:lnSpc>
                <a:spcPct val="100000"/>
              </a:lnSpc>
              <a:spcBef>
                <a:spcPts val="0"/>
              </a:spcBef>
              <a:spcAft>
                <a:spcPts val="0"/>
              </a:spcAft>
              <a:buClrTx/>
              <a:buSzTx/>
              <a:buFontTx/>
              <a:buNone/>
              <a:tabLst/>
              <a:defRPr/>
            </a:pPr>
            <a:r>
              <a:rPr lang="en-US" sz="1200" i="1" kern="0" dirty="0">
                <a:solidFill>
                  <a:prstClr val="black"/>
                </a:solidFill>
                <a:latin typeface="Calibri" panose="020F0502020204030204"/>
              </a:rPr>
              <a:t>21</a:t>
            </a:r>
            <a:r>
              <a:rPr kumimoji="0" lang="en-US" sz="1200" b="0" i="1" u="none" strike="noStrike" kern="0" cap="none" spc="0" normalizeH="0" baseline="0" noProof="0" dirty="0">
                <a:ln>
                  <a:noFill/>
                </a:ln>
                <a:solidFill>
                  <a:prstClr val="black"/>
                </a:solidFill>
                <a:effectLst/>
                <a:uLnTx/>
                <a:uFillTx/>
                <a:latin typeface="Calibri" panose="020F0502020204030204"/>
                <a:ea typeface="+mn-ea"/>
                <a:cs typeface="+mn-cs"/>
              </a:rPr>
              <a:t>-A</a:t>
            </a:r>
          </a:p>
        </p:txBody>
      </p:sp>
      <p:sp>
        <p:nvSpPr>
          <p:cNvPr id="5" name="TextBox 4">
            <a:extLst>
              <a:ext uri="{FF2B5EF4-FFF2-40B4-BE49-F238E27FC236}">
                <a16:creationId xmlns:a16="http://schemas.microsoft.com/office/drawing/2014/main" id="{198A2954-6301-283A-DA24-94576F84C3AD}"/>
              </a:ext>
            </a:extLst>
          </p:cNvPr>
          <p:cNvSpPr txBox="1"/>
          <p:nvPr/>
        </p:nvSpPr>
        <p:spPr>
          <a:xfrm>
            <a:off x="7801" y="18204"/>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19317301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EB1FE04-2B05-B221-ABB0-23421688260A}"/>
              </a:ext>
            </a:extLst>
          </p:cNvPr>
          <p:cNvGraphicFramePr>
            <a:graphicFrameLocks noGrp="1"/>
          </p:cNvGraphicFramePr>
          <p:nvPr/>
        </p:nvGraphicFramePr>
        <p:xfrm>
          <a:off x="397983" y="4209028"/>
          <a:ext cx="6428204" cy="370118"/>
        </p:xfrm>
        <a:graphic>
          <a:graphicData uri="http://schemas.openxmlformats.org/drawingml/2006/table">
            <a:tbl>
              <a:tblPr firstRow="1" bandRow="1">
                <a:tableStyleId>{5C22544A-7EE6-4342-B048-85BDC9FD1C3A}</a:tableStyleId>
              </a:tblPr>
              <a:tblGrid>
                <a:gridCol w="6428204">
                  <a:extLst>
                    <a:ext uri="{9D8B030D-6E8A-4147-A177-3AD203B41FA5}">
                      <a16:colId xmlns:a16="http://schemas.microsoft.com/office/drawing/2014/main" val="20000"/>
                    </a:ext>
                  </a:extLst>
                </a:gridCol>
              </a:tblGrid>
              <a:tr h="37011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7124" marR="97124" marT="46265" marB="4626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2599734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a:r>
              <a:rPr lang="en-US" sz="1200" i="1" dirty="0"/>
              <a:t>22-A</a:t>
            </a:r>
          </a:p>
        </p:txBody>
      </p:sp>
      <p:sp>
        <p:nvSpPr>
          <p:cNvPr id="8" name="Rectangle 7"/>
          <p:cNvSpPr/>
          <p:nvPr/>
        </p:nvSpPr>
        <p:spPr>
          <a:xfrm>
            <a:off x="162561" y="290269"/>
            <a:ext cx="6977575" cy="8560536"/>
          </a:xfrm>
          <a:prstGeom prst="rect">
            <a:avLst/>
          </a:prstGeom>
        </p:spPr>
        <p:txBody>
          <a:bodyPr wrap="square" lIns="95747" tIns="47873" rIns="95747" bIns="47873">
            <a:spAutoFit/>
          </a:bodyPr>
          <a:lstStyle/>
          <a:p>
            <a:pPr indent="-478734" algn="ctr"/>
            <a:r>
              <a:rPr lang="en-US" sz="1100" b="1" dirty="0">
                <a:solidFill>
                  <a:prstClr val="black"/>
                </a:solidFill>
                <a:latin typeface="Arial" panose="020B0604020202020204" pitchFamily="34" charset="0"/>
                <a:cs typeface="Arial" panose="020B0604020202020204" pitchFamily="34" charset="0"/>
              </a:rPr>
              <a:t>References</a:t>
            </a:r>
          </a:p>
          <a:p>
            <a:pPr indent="-478734"/>
            <a:r>
              <a:rPr lang="en-US" sz="1100" b="1" u="sng" dirty="0">
                <a:solidFill>
                  <a:prstClr val="black"/>
                </a:solidFill>
                <a:latin typeface="Arial" panose="020B0604020202020204" pitchFamily="34" charset="0"/>
                <a:cs typeface="Arial" panose="020B0604020202020204" pitchFamily="34" charset="0"/>
              </a:rPr>
              <a:t>Army Publications</a:t>
            </a:r>
          </a:p>
          <a:p>
            <a:pPr indent="-478734"/>
            <a:endParaRPr lang="en-US" sz="1100" b="1" u="sng" dirty="0">
              <a:solidFill>
                <a:prstClr val="black"/>
              </a:solidFill>
              <a:latin typeface="Arial" panose="020B0604020202020204" pitchFamily="34" charset="0"/>
              <a:cs typeface="Arial" panose="020B0604020202020204" pitchFamily="34" charset="0"/>
            </a:endParaRPr>
          </a:p>
          <a:p>
            <a:pPr indent="-478734"/>
            <a:r>
              <a:rPr lang="en-US" sz="1100" dirty="0">
                <a:solidFill>
                  <a:prstClr val="black"/>
                </a:solidFill>
                <a:latin typeface="Arial" panose="020B0604020202020204" pitchFamily="34" charset="0"/>
                <a:cs typeface="Arial" panose="020B0604020202020204" pitchFamily="34" charset="0"/>
              </a:rPr>
              <a:t>Department of the Army. (2015). </a:t>
            </a:r>
            <a:r>
              <a:rPr lang="en-US" sz="1100" i="1" dirty="0">
                <a:solidFill>
                  <a:prstClr val="black"/>
                </a:solidFill>
                <a:latin typeface="Arial" panose="020B0604020202020204" pitchFamily="34" charset="0"/>
                <a:cs typeface="Arial" panose="020B0604020202020204" pitchFamily="34" charset="0"/>
              </a:rPr>
              <a:t>Army Health Promotion </a:t>
            </a:r>
            <a:r>
              <a:rPr lang="en-US" sz="1100" dirty="0">
                <a:solidFill>
                  <a:prstClr val="black"/>
                </a:solidFill>
                <a:latin typeface="Arial" panose="020B0604020202020204" pitchFamily="34" charset="0"/>
                <a:cs typeface="Arial" panose="020B0604020202020204" pitchFamily="34" charset="0"/>
              </a:rPr>
              <a:t>(AR-300-63). 	https://armypubs.army.mil/epubs/DR_pubs/DR_a/pdf/web/ARN15595_R600_63_admin_FINAL.pdf</a:t>
            </a:r>
            <a:endParaRPr lang="en-US" sz="1100" dirty="0">
              <a:latin typeface="Arial" panose="020B0604020202020204" pitchFamily="34" charset="0"/>
              <a:cs typeface="Arial" panose="020B0604020202020204" pitchFamily="34" charset="0"/>
            </a:endParaRPr>
          </a:p>
          <a:p>
            <a:pPr indent="-478734"/>
            <a:endParaRPr lang="en-US" sz="1100" dirty="0">
              <a:solidFill>
                <a:prstClr val="black"/>
              </a:solidFill>
              <a:latin typeface="Arial" panose="020B0604020202020204" pitchFamily="34" charset="0"/>
              <a:cs typeface="Arial" panose="020B0604020202020204" pitchFamily="34" charset="0"/>
            </a:endParaRPr>
          </a:p>
          <a:p>
            <a:pPr indent="-478734"/>
            <a:r>
              <a:rPr lang="en-US" sz="1100" dirty="0">
                <a:solidFill>
                  <a:prstClr val="black"/>
                </a:solidFill>
                <a:latin typeface="Arial" panose="020B0604020202020204" pitchFamily="34" charset="0"/>
                <a:cs typeface="Arial" panose="020B0604020202020204" pitchFamily="34" charset="0"/>
              </a:rPr>
              <a:t>Department of the Army. (2019). </a:t>
            </a:r>
            <a:r>
              <a:rPr lang="en-US" sz="1100" i="1" dirty="0">
                <a:solidFill>
                  <a:prstClr val="black"/>
                </a:solidFill>
                <a:latin typeface="Arial" panose="020B0604020202020204" pitchFamily="34" charset="0"/>
                <a:cs typeface="Arial" panose="020B0604020202020204" pitchFamily="34" charset="0"/>
              </a:rPr>
              <a:t>Army Leadership and the Profession </a:t>
            </a:r>
            <a:r>
              <a:rPr lang="en-US" sz="1100" dirty="0">
                <a:solidFill>
                  <a:prstClr val="black"/>
                </a:solidFill>
                <a:latin typeface="Arial" panose="020B0604020202020204" pitchFamily="34" charset="0"/>
                <a:cs typeface="Arial" panose="020B0604020202020204" pitchFamily="34" charset="0"/>
              </a:rPr>
              <a:t>(ADP 6-22). 	https://armypubs.army.mil/epubs/DR_pubs/DR_a/ARN20039-ADP_6-22-001-WEB-0.pdf</a:t>
            </a:r>
          </a:p>
          <a:p>
            <a:pPr indent="-478734"/>
            <a:endParaRPr lang="en-US" sz="1100" dirty="0">
              <a:solidFill>
                <a:prstClr val="black"/>
              </a:solidFill>
              <a:latin typeface="Arial" panose="020B0604020202020204" pitchFamily="34" charset="0"/>
              <a:cs typeface="Arial" panose="020B0604020202020204" pitchFamily="34" charset="0"/>
            </a:endParaRPr>
          </a:p>
          <a:p>
            <a:pPr indent="-478734"/>
            <a:r>
              <a:rPr lang="en-US" sz="1100" dirty="0">
                <a:solidFill>
                  <a:prstClr val="black"/>
                </a:solidFill>
                <a:latin typeface="Arial" panose="020B0604020202020204" pitchFamily="34" charset="0"/>
                <a:cs typeface="Arial" panose="020B0604020202020204" pitchFamily="34" charset="0"/>
              </a:rPr>
              <a:t>Department of the Army. (2015). </a:t>
            </a:r>
            <a:r>
              <a:rPr lang="en-US" sz="1100" i="1" dirty="0">
                <a:solidFill>
                  <a:prstClr val="black"/>
                </a:solidFill>
                <a:latin typeface="Arial" panose="020B0604020202020204" pitchFamily="34" charset="0"/>
                <a:cs typeface="Arial" panose="020B0604020202020204" pitchFamily="34" charset="0"/>
              </a:rPr>
              <a:t>Army Team Building </a:t>
            </a:r>
            <a:r>
              <a:rPr lang="en-US" sz="1100" dirty="0">
                <a:solidFill>
                  <a:prstClr val="black"/>
                </a:solidFill>
                <a:latin typeface="Arial" panose="020B0604020202020204" pitchFamily="34" charset="0"/>
                <a:cs typeface="Arial" panose="020B0604020202020204" pitchFamily="34" charset="0"/>
              </a:rPr>
              <a:t>(ATP 6-22.6). 	https://armypubs.army.mil/epubs/DR_pubs/DR_a/pdf/web/atp6_22x6%20FINAL.pdf</a:t>
            </a:r>
          </a:p>
          <a:p>
            <a:pPr indent="-478734"/>
            <a:endParaRPr lang="en-US" sz="1100" dirty="0">
              <a:solidFill>
                <a:prstClr val="black"/>
              </a:solidFill>
              <a:latin typeface="Arial" panose="020B0604020202020204" pitchFamily="34" charset="0"/>
              <a:cs typeface="Arial" panose="020B0604020202020204" pitchFamily="34" charset="0"/>
            </a:endParaRPr>
          </a:p>
          <a:p>
            <a:pPr indent="-478734"/>
            <a:r>
              <a:rPr lang="en-US" sz="1100" dirty="0">
                <a:solidFill>
                  <a:prstClr val="black"/>
                </a:solidFill>
                <a:latin typeface="Arial" panose="020B0604020202020204" pitchFamily="34" charset="0"/>
                <a:cs typeface="Arial" panose="020B0604020202020204" pitchFamily="34" charset="0"/>
              </a:rPr>
              <a:t>Department of the Army. (2016). </a:t>
            </a:r>
            <a:r>
              <a:rPr lang="en-US" sz="1100" i="1" dirty="0">
                <a:solidFill>
                  <a:prstClr val="black"/>
                </a:solidFill>
                <a:latin typeface="Arial" panose="020B0604020202020204" pitchFamily="34" charset="0"/>
                <a:cs typeface="Arial" panose="020B0604020202020204" pitchFamily="34" charset="0"/>
              </a:rPr>
              <a:t>A Leader’s Guide to Soldier Health and Fitness </a:t>
            </a:r>
            <a:r>
              <a:rPr lang="en-US" sz="1100" dirty="0">
                <a:solidFill>
                  <a:prstClr val="black"/>
                </a:solidFill>
                <a:latin typeface="Arial" panose="020B0604020202020204" pitchFamily="34" charset="0"/>
                <a:cs typeface="Arial" panose="020B0604020202020204" pitchFamily="34" charset="0"/>
              </a:rPr>
              <a:t>(ATP 6-22.5). 	https://armypubs.army.mil/epubs/DR_pubs/DR_a/pdf/web/atp6_22x5.pdf</a:t>
            </a:r>
          </a:p>
          <a:p>
            <a:pPr indent="-478734"/>
            <a:endParaRPr lang="en-US" sz="1100" dirty="0">
              <a:solidFill>
                <a:prstClr val="black"/>
              </a:solidFill>
              <a:latin typeface="Arial" panose="020B0604020202020204" pitchFamily="34" charset="0"/>
              <a:cs typeface="Arial" panose="020B0604020202020204" pitchFamily="34" charset="0"/>
            </a:endParaRPr>
          </a:p>
          <a:p>
            <a:pPr indent="-478734"/>
            <a:r>
              <a:rPr lang="en-US" sz="1100" dirty="0">
                <a:solidFill>
                  <a:prstClr val="black"/>
                </a:solidFill>
                <a:latin typeface="Arial" panose="020B0604020202020204" pitchFamily="34" charset="0"/>
                <a:cs typeface="Arial" panose="020B0604020202020204" pitchFamily="34" charset="0"/>
              </a:rPr>
              <a:t>Department of the Army. (2015). </a:t>
            </a:r>
            <a:r>
              <a:rPr lang="en-US" sz="1100" i="1" dirty="0">
                <a:solidFill>
                  <a:prstClr val="black"/>
                </a:solidFill>
                <a:latin typeface="Arial" panose="020B0604020202020204" pitchFamily="34" charset="0"/>
                <a:cs typeface="Arial" panose="020B0604020202020204" pitchFamily="34" charset="0"/>
              </a:rPr>
              <a:t>Health Promotion, Risk Reduction, and Suicide Prevention </a:t>
            </a:r>
            <a:r>
              <a:rPr lang="en-US" sz="1100" dirty="0">
                <a:solidFill>
                  <a:prstClr val="black"/>
                </a:solidFill>
                <a:latin typeface="Arial" panose="020B0604020202020204" pitchFamily="34" charset="0"/>
                <a:cs typeface="Arial" panose="020B0604020202020204" pitchFamily="34" charset="0"/>
              </a:rPr>
              <a:t>(DA PAM 600-	24). https://armypubs.army.mil/epubs/DR_pubs/DR_a/pdf/web/p600_24.pdf</a:t>
            </a:r>
          </a:p>
          <a:p>
            <a:pPr indent="-478734"/>
            <a:endParaRPr lang="en-US" sz="1100" dirty="0">
              <a:solidFill>
                <a:prstClr val="black"/>
              </a:solidFill>
              <a:latin typeface="Arial" panose="020B0604020202020204" pitchFamily="34" charset="0"/>
              <a:cs typeface="Arial" panose="020B0604020202020204" pitchFamily="34" charset="0"/>
            </a:endParaRPr>
          </a:p>
          <a:p>
            <a:pPr indent="-478734"/>
            <a:r>
              <a:rPr lang="en-US" sz="1100" b="1" u="sng" dirty="0">
                <a:solidFill>
                  <a:prstClr val="black"/>
                </a:solidFill>
                <a:latin typeface="Arial" panose="020B0604020202020204" pitchFamily="34" charset="0"/>
                <a:cs typeface="Arial" panose="020B0604020202020204" pitchFamily="34" charset="0"/>
              </a:rPr>
              <a:t>Other Publications</a:t>
            </a:r>
          </a:p>
          <a:p>
            <a:pPr indent="-478734"/>
            <a:endParaRPr lang="en-US" sz="1100" b="1" u="sng" dirty="0">
              <a:solidFill>
                <a:prstClr val="black"/>
              </a:solidFill>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Bowersox, N. W., Jagusch, J., Garlick, J., Chen, J. I., &amp; Pfeiffer, P. N. (2021). Peer-based interventions 	targeting suicide prevention: A scoping review. </a:t>
            </a:r>
            <a:r>
              <a:rPr lang="en-US" sz="1100" i="1" dirty="0">
                <a:latin typeface="Arial" panose="020B0604020202020204" pitchFamily="34" charset="0"/>
                <a:cs typeface="Arial" panose="020B0604020202020204" pitchFamily="34" charset="0"/>
              </a:rPr>
              <a:t>American Journal of Community Psychology</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68</a:t>
            </a:r>
            <a:r>
              <a:rPr lang="en-US" sz="1100" dirty="0">
                <a:latin typeface="Arial" panose="020B0604020202020204" pitchFamily="34" charset="0"/>
                <a:cs typeface="Arial" panose="020B0604020202020204" pitchFamily="34" charset="0"/>
              </a:rPr>
              <a:t>(1-	2), 232–248. https://doi.org/10.1002/ajcp.12510</a:t>
            </a:r>
          </a:p>
          <a:p>
            <a:pPr lvl="0"/>
            <a:endParaRPr lang="en-US" sz="1100" dirty="0">
              <a:solidFill>
                <a:prstClr val="black"/>
              </a:solidFill>
              <a:latin typeface="Arial" panose="020B0604020202020204" pitchFamily="34" charset="0"/>
              <a:cs typeface="Arial" panose="020B0604020202020204" pitchFamily="34" charset="0"/>
            </a:endParaRPr>
          </a:p>
          <a:p>
            <a:r>
              <a:rPr lang="en-US" sz="1100" dirty="0">
                <a:solidFill>
                  <a:prstClr val="black"/>
                </a:solidFill>
                <a:latin typeface="Arial" panose="020B0604020202020204" pitchFamily="34" charset="0"/>
                <a:cs typeface="Arial" panose="020B0604020202020204" pitchFamily="34" charset="0"/>
              </a:rPr>
              <a:t>Defense Suicide Prevention Office. (2016). </a:t>
            </a:r>
            <a:r>
              <a:rPr lang="en-US" sz="1100" i="1" dirty="0">
                <a:solidFill>
                  <a:prstClr val="black"/>
                </a:solidFill>
                <a:latin typeface="Arial" panose="020B0604020202020204" pitchFamily="34" charset="0"/>
                <a:cs typeface="Arial" panose="020B0604020202020204" pitchFamily="34" charset="0"/>
              </a:rPr>
              <a:t>Suicide Prevention Training Competency Framework: A 	competency framework for all members and targeted sub-groups across the Department of 	Defense. </a:t>
            </a:r>
            <a:r>
              <a:rPr lang="en-US" sz="1100" dirty="0">
                <a:solidFill>
                  <a:prstClr val="black"/>
                </a:solidFill>
                <a:latin typeface="Arial" panose="020B0604020202020204" pitchFamily="34" charset="0"/>
                <a:cs typeface="Arial" panose="020B0604020202020204" pitchFamily="34" charset="0"/>
              </a:rPr>
              <a:t>https://www.dspo.mil/Portals/113/Documents/Final%20Signed%20Competency%20</a:t>
            </a:r>
            <a:br>
              <a:rPr lang="en-US" sz="1100" dirty="0">
                <a:solidFill>
                  <a:prstClr val="black"/>
                </a:solidFill>
                <a:latin typeface="Arial" panose="020B0604020202020204" pitchFamily="34" charset="0"/>
                <a:cs typeface="Arial" panose="020B0604020202020204" pitchFamily="34" charset="0"/>
              </a:rPr>
            </a:br>
            <a:r>
              <a:rPr lang="en-US" sz="1100" dirty="0">
                <a:solidFill>
                  <a:prstClr val="black"/>
                </a:solidFill>
                <a:latin typeface="Arial" panose="020B0604020202020204" pitchFamily="34" charset="0"/>
                <a:cs typeface="Arial" panose="020B0604020202020204" pitchFamily="34" charset="0"/>
              </a:rPr>
              <a:t>	Framework%202016.pdf?ver=2018-02-07-111806-747</a:t>
            </a:r>
          </a:p>
          <a:p>
            <a:endParaRPr lang="en-US" sz="1100" dirty="0">
              <a:solidFill>
                <a:prstClr val="black"/>
              </a:solidFill>
              <a:latin typeface="Arial" panose="020B0604020202020204" pitchFamily="34" charset="0"/>
              <a:cs typeface="Arial" panose="020B0604020202020204" pitchFamily="34" charset="0"/>
            </a:endParaRPr>
          </a:p>
          <a:p>
            <a:pPr lvl="0"/>
            <a:r>
              <a:rPr lang="en-US" sz="1100" dirty="0">
                <a:solidFill>
                  <a:prstClr val="black"/>
                </a:solidFill>
                <a:latin typeface="Arial" panose="020B0604020202020204" pitchFamily="34" charset="0"/>
                <a:cs typeface="Arial" panose="020B0604020202020204" pitchFamily="34" charset="0"/>
              </a:rPr>
              <a:t>Department of Defense. (2020). </a:t>
            </a:r>
            <a:r>
              <a:rPr lang="en-US" sz="1100" i="1" dirty="0">
                <a:solidFill>
                  <a:prstClr val="black"/>
                </a:solidFill>
                <a:latin typeface="Arial" panose="020B0604020202020204" pitchFamily="34" charset="0"/>
                <a:cs typeface="Arial" panose="020B0604020202020204" pitchFamily="34" charset="0"/>
              </a:rPr>
              <a:t>Annual Suicide Report Calendar Year 2019 </a:t>
            </a:r>
            <a:r>
              <a:rPr lang="en-US" sz="1100" dirty="0">
                <a:solidFill>
                  <a:prstClr val="black"/>
                </a:solidFill>
                <a:latin typeface="Arial" panose="020B0604020202020204" pitchFamily="34" charset="0"/>
                <a:cs typeface="Arial" panose="020B0604020202020204" pitchFamily="34" charset="0"/>
              </a:rPr>
              <a:t>(Ref ID. 4-CFF293C). 	https://www.dspo.mil/Portals/113/Documents/CY2019%20Suicide%20Report/DoD%20Calendar%2	0Year%20CY%202019%20Annual%20Suicide%20Report.pdf</a:t>
            </a:r>
          </a:p>
          <a:p>
            <a:pPr lvl="0"/>
            <a:r>
              <a:rPr lang="en-US" sz="1100" dirty="0">
                <a:solidFill>
                  <a:prstClr val="black"/>
                </a:solidFill>
                <a:latin typeface="Arial" panose="020B0604020202020204" pitchFamily="34" charset="0"/>
                <a:cs typeface="Arial" panose="020B0604020202020204" pitchFamily="34" charset="0"/>
              </a:rPr>
              <a:t>	</a:t>
            </a:r>
          </a:p>
          <a:p>
            <a:pPr lvl="0"/>
            <a:r>
              <a:rPr lang="en-US" sz="1100" dirty="0">
                <a:solidFill>
                  <a:prstClr val="black"/>
                </a:solidFill>
                <a:latin typeface="Arial" panose="020B0604020202020204" pitchFamily="34" charset="0"/>
                <a:cs typeface="Arial" panose="020B0604020202020204" pitchFamily="34" charset="0"/>
              </a:rPr>
              <a:t>Drollinger, T., Comer, L. B., &amp; Warrington, P. T. (2006). Development and validation of the active 	empathetic listening scale. </a:t>
            </a:r>
            <a:r>
              <a:rPr lang="en-US" sz="1100" i="1" dirty="0">
                <a:solidFill>
                  <a:prstClr val="black"/>
                </a:solidFill>
                <a:latin typeface="Arial" panose="020B0604020202020204" pitchFamily="34" charset="0"/>
                <a:cs typeface="Arial" panose="020B0604020202020204" pitchFamily="34" charset="0"/>
              </a:rPr>
              <a:t>Psychology &amp; Marketing, 23</a:t>
            </a:r>
            <a:r>
              <a:rPr lang="en-US" sz="1100" dirty="0">
                <a:solidFill>
                  <a:prstClr val="black"/>
                </a:solidFill>
                <a:latin typeface="Arial" panose="020B0604020202020204" pitchFamily="34" charset="0"/>
                <a:cs typeface="Arial" panose="020B0604020202020204" pitchFamily="34" charset="0"/>
              </a:rPr>
              <a:t>(2), 161-180. 	https://doi.org/10.1002/mar.20105 </a:t>
            </a:r>
          </a:p>
          <a:p>
            <a:pPr lvl="0"/>
            <a:endParaRPr lang="en-US" sz="1100" dirty="0">
              <a:solidFill>
                <a:prstClr val="black"/>
              </a:solidFill>
              <a:latin typeface="Arial" panose="020B0604020202020204" pitchFamily="34" charset="0"/>
              <a:cs typeface="Arial" panose="020B0604020202020204" pitchFamily="34" charset="0"/>
            </a:endParaRPr>
          </a:p>
          <a:p>
            <a:pPr lvl="0"/>
            <a:r>
              <a:rPr lang="en-US" sz="1100" dirty="0">
                <a:solidFill>
                  <a:prstClr val="black"/>
                </a:solidFill>
                <a:latin typeface="Arial" panose="020B0604020202020204" pitchFamily="34" charset="0"/>
                <a:cs typeface="Arial" panose="020B0604020202020204" pitchFamily="34" charset="0"/>
              </a:rPr>
              <a:t>Griffith, J. &amp; Bryan, C. J. (2018). Preventing suicides in the U.S. Military. </a:t>
            </a:r>
            <a:r>
              <a:rPr lang="en-US" sz="1100" i="1" dirty="0">
                <a:solidFill>
                  <a:prstClr val="black"/>
                </a:solidFill>
                <a:latin typeface="Arial" panose="020B0604020202020204" pitchFamily="34" charset="0"/>
                <a:cs typeface="Arial" panose="020B0604020202020204" pitchFamily="34" charset="0"/>
              </a:rPr>
              <a:t>Psychological Services, 15</a:t>
            </a:r>
            <a:r>
              <a:rPr lang="en-US" sz="1100" dirty="0">
                <a:solidFill>
                  <a:prstClr val="black"/>
                </a:solidFill>
                <a:latin typeface="Arial" panose="020B0604020202020204" pitchFamily="34" charset="0"/>
                <a:cs typeface="Arial" panose="020B0604020202020204" pitchFamily="34" charset="0"/>
              </a:rPr>
              <a:t>(3), 	251-	261. http://dx.doi.org/10.1037/ser0000225 </a:t>
            </a:r>
          </a:p>
          <a:p>
            <a:pPr lvl="0"/>
            <a:endParaRPr lang="en-US" sz="1100" dirty="0">
              <a:solidFill>
                <a:prstClr val="black"/>
              </a:solidFill>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Hangartner, R. B., Totura, C. M. W., Labouliere, C. D., Gryglewicz, K., &amp; Karver, M. S. (2019). 	Benchmarking the "Question, Persuade, Refer" Program Against Evaluations of Established 	Suicide Prevention Gatekeeper Trainings. </a:t>
            </a:r>
            <a:r>
              <a:rPr lang="en-US" sz="1100" i="1" dirty="0">
                <a:latin typeface="Arial" panose="020B0604020202020204" pitchFamily="34" charset="0"/>
                <a:cs typeface="Arial" panose="020B0604020202020204" pitchFamily="34" charset="0"/>
              </a:rPr>
              <a:t>Suicide &amp; Life-Threatening Behavior</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49</a:t>
            </a:r>
            <a:r>
              <a:rPr lang="en-US" sz="1100" dirty="0">
                <a:latin typeface="Arial" panose="020B0604020202020204" pitchFamily="34" charset="0"/>
                <a:cs typeface="Arial" panose="020B0604020202020204" pitchFamily="34" charset="0"/>
              </a:rPr>
              <a:t>(2), 353–370. 	https://doi.org/10.1111/sltb.12430</a:t>
            </a:r>
          </a:p>
          <a:p>
            <a:pPr lvl="0"/>
            <a:endParaRPr lang="en-US" sz="1100" dirty="0">
              <a:solidFill>
                <a:prstClr val="black"/>
              </a:solidFill>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Litteken, C., &amp; Sale, E. (2018). Long-Term Effectiveness of the Question, Persuade, Refer (QPR) Suicide 	Prevention Gatekeeper Training Program: Lessons from Missouri. </a:t>
            </a:r>
            <a:r>
              <a:rPr lang="en-US" sz="1100" i="1" dirty="0">
                <a:latin typeface="Arial" panose="020B0604020202020204" pitchFamily="34" charset="0"/>
                <a:cs typeface="Arial" panose="020B0604020202020204" pitchFamily="34" charset="0"/>
              </a:rPr>
              <a:t>Community Mental Health 	Journal</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54</a:t>
            </a:r>
            <a:r>
              <a:rPr lang="en-US" sz="1100" dirty="0">
                <a:latin typeface="Arial" panose="020B0604020202020204" pitchFamily="34" charset="0"/>
                <a:cs typeface="Arial" panose="020B0604020202020204" pitchFamily="34" charset="0"/>
              </a:rPr>
              <a:t>(3), 282–292. https://doi.org/10.1007/s10597-017-0158-z</a:t>
            </a:r>
          </a:p>
          <a:p>
            <a:pPr lvl="0"/>
            <a:endParaRPr lang="en-US" sz="1100" dirty="0">
              <a:solidFill>
                <a:prstClr val="black"/>
              </a:solidFill>
              <a:latin typeface="Arial" panose="020B0604020202020204" pitchFamily="34" charset="0"/>
              <a:cs typeface="Arial" panose="020B0604020202020204" pitchFamily="34" charset="0"/>
            </a:endParaRPr>
          </a:p>
          <a:p>
            <a:pPr indent="-478734"/>
            <a:endParaRPr lang="en-US" sz="1100" dirty="0">
              <a:solidFill>
                <a:prstClr val="black"/>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1301123-3CBE-E5EA-3DE0-AAC122EA66CB}"/>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22068423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a:r>
              <a:rPr lang="en-US" sz="1200" i="1"/>
              <a:t>22-B</a:t>
            </a:r>
            <a:endParaRPr lang="en-US" sz="1200" i="1" dirty="0"/>
          </a:p>
        </p:txBody>
      </p:sp>
      <p:sp>
        <p:nvSpPr>
          <p:cNvPr id="8" name="Rectangle 7"/>
          <p:cNvSpPr/>
          <p:nvPr/>
        </p:nvSpPr>
        <p:spPr>
          <a:xfrm>
            <a:off x="162561" y="290269"/>
            <a:ext cx="6977575" cy="5682826"/>
          </a:xfrm>
          <a:prstGeom prst="rect">
            <a:avLst/>
          </a:prstGeom>
        </p:spPr>
        <p:txBody>
          <a:bodyPr wrap="square" lIns="95747" tIns="47873" rIns="95747" bIns="47873">
            <a:spAutoFit/>
          </a:bodyPr>
          <a:lstStyle/>
          <a:p>
            <a:pPr indent="-478734" algn="ctr"/>
            <a:r>
              <a:rPr lang="en-US" sz="1100" b="1" dirty="0">
                <a:solidFill>
                  <a:prstClr val="black"/>
                </a:solidFill>
                <a:latin typeface="Arial" panose="020B0604020202020204" pitchFamily="34" charset="0"/>
                <a:cs typeface="Arial" panose="020B0604020202020204" pitchFamily="34" charset="0"/>
              </a:rPr>
              <a:t>References (cont.)</a:t>
            </a:r>
          </a:p>
          <a:p>
            <a:pPr lvl="0"/>
            <a:endParaRPr lang="en-US" sz="1100" dirty="0">
              <a:solidFill>
                <a:prstClr val="black"/>
              </a:solidFill>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Nock, M. K., Deming, C. A., Fullerton, C. S., Gilman, S. E., Goldenberg, M., Kessler, R. C., McCarroll, J. E., 	McLaughlin, K. A., Peterson, C., Schoenbaum, M., Stanley, B., &amp; Ursano, R. J. (2013). Suicide 	among soldiers: a review of psychosocial risk and protective factors. </a:t>
            </a:r>
            <a:r>
              <a:rPr lang="en-US" sz="1100" i="1" dirty="0">
                <a:latin typeface="Arial" panose="020B0604020202020204" pitchFamily="34" charset="0"/>
                <a:cs typeface="Arial" panose="020B0604020202020204" pitchFamily="34" charset="0"/>
              </a:rPr>
              <a:t>Psychiatry</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76</a:t>
            </a:r>
            <a:r>
              <a:rPr lang="en-US" sz="1100" dirty="0">
                <a:latin typeface="Arial" panose="020B0604020202020204" pitchFamily="34" charset="0"/>
                <a:cs typeface="Arial" panose="020B0604020202020204" pitchFamily="34" charset="0"/>
              </a:rPr>
              <a:t>(2), 97–125. 	https://doi.org/10.1521/psyc.2013.76.2.97</a:t>
            </a:r>
          </a:p>
          <a:p>
            <a:pPr lvl="0"/>
            <a:endParaRPr lang="en-US" sz="1100" dirty="0">
              <a:solidFill>
                <a:prstClr val="black"/>
              </a:solidFill>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Peterson, A. L., Monahan, M. F., Bender, A. M., Gryglewicz, K., &amp; Karver, M. S. (2021). Don't Invite 	Everyone! Training Variables Impacting the Effectiveness of QPR Trainings. </a:t>
            </a:r>
            <a:r>
              <a:rPr lang="en-US" sz="1100" i="1" dirty="0">
                <a:latin typeface="Arial" panose="020B0604020202020204" pitchFamily="34" charset="0"/>
                <a:cs typeface="Arial" panose="020B0604020202020204" pitchFamily="34" charset="0"/>
              </a:rPr>
              <a:t>Administration and 	Policy 	in Mental Health</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48</a:t>
            </a:r>
            <a:r>
              <a:rPr lang="en-US" sz="1100" dirty="0">
                <a:latin typeface="Arial" panose="020B0604020202020204" pitchFamily="34" charset="0"/>
                <a:cs typeface="Arial" panose="020B0604020202020204" pitchFamily="34" charset="0"/>
              </a:rPr>
              <a:t>(2), 343–353. https://doi.org/10.1007/s10488-020-01078-3</a:t>
            </a:r>
          </a:p>
          <a:p>
            <a:pPr lvl="0"/>
            <a:endParaRPr lang="en-US" sz="1100" dirty="0">
              <a:solidFill>
                <a:prstClr val="black"/>
              </a:solidFill>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Pietrzak, R. H., Johnson, D. C., Goldstein, M. B., Malley, J. C., Rivers, A. J., Morgan, C. A., &amp; Southwick, S. 	M. (2010). Psychosocial buffers of traumatic stress, depressive symptoms, and psychosocial 	difficulties in veterans of Operations Enduring Freedom and Iraqi Freedom: the role of resilience, 	unit support, and postdeployment social support. </a:t>
            </a:r>
            <a:r>
              <a:rPr lang="en-US" sz="1100" i="1" dirty="0">
                <a:latin typeface="Arial" panose="020B0604020202020204" pitchFamily="34" charset="0"/>
                <a:cs typeface="Arial" panose="020B0604020202020204" pitchFamily="34" charset="0"/>
              </a:rPr>
              <a:t>Journal of Affective Disorders</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120</a:t>
            </a:r>
            <a:r>
              <a:rPr lang="en-US" sz="1100" dirty="0">
                <a:latin typeface="Arial" panose="020B0604020202020204" pitchFamily="34" charset="0"/>
                <a:cs typeface="Arial" panose="020B0604020202020204" pitchFamily="34" charset="0"/>
              </a:rPr>
              <a:t>(1-3), 188–192. 	https://doi.org/10.1016/j.jad.2009.04.015</a:t>
            </a:r>
          </a:p>
          <a:p>
            <a:pPr lvl="0"/>
            <a:endParaRPr lang="en-US" sz="1100" dirty="0">
              <a:solidFill>
                <a:prstClr val="black"/>
              </a:solidFill>
              <a:latin typeface="Arial" panose="020B0604020202020204" pitchFamily="34" charset="0"/>
              <a:cs typeface="Arial" panose="020B0604020202020204" pitchFamily="34" charset="0"/>
            </a:endParaRPr>
          </a:p>
          <a:p>
            <a:pPr lvl="0"/>
            <a:r>
              <a:rPr lang="en-US" sz="1100" dirty="0">
                <a:solidFill>
                  <a:prstClr val="black"/>
                </a:solidFill>
                <a:latin typeface="Arial" panose="020B0604020202020204" pitchFamily="34" charset="0"/>
                <a:cs typeface="Arial" panose="020B0604020202020204" pitchFamily="34" charset="0"/>
              </a:rPr>
              <a:t>Rosa, L. (2014). Reach Out! Suicide prevention using QPR (Question, Persuade, Refer). </a:t>
            </a:r>
            <a:r>
              <a:rPr lang="en-US" sz="1100" i="1" dirty="0">
                <a:solidFill>
                  <a:prstClr val="black"/>
                </a:solidFill>
                <a:latin typeface="Arial" panose="020B0604020202020204" pitchFamily="34" charset="0"/>
                <a:cs typeface="Arial" panose="020B0604020202020204" pitchFamily="34" charset="0"/>
              </a:rPr>
              <a:t>Louisiana Bar 	Journal, 62</a:t>
            </a:r>
            <a:r>
              <a:rPr lang="en-US" sz="1100" dirty="0">
                <a:solidFill>
                  <a:prstClr val="black"/>
                </a:solidFill>
                <a:latin typeface="Arial" panose="020B0604020202020204" pitchFamily="34" charset="0"/>
                <a:cs typeface="Arial" panose="020B0604020202020204" pitchFamily="34" charset="0"/>
              </a:rPr>
              <a:t>(4), 267. https://www.lsba.org/documents/publications/BarJournal/Journal-Dec14-	Jan15.pdf</a:t>
            </a:r>
          </a:p>
          <a:p>
            <a:pPr lvl="0"/>
            <a:endParaRPr lang="en-US" sz="1100" dirty="0">
              <a:solidFill>
                <a:prstClr val="black"/>
              </a:solidFill>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Rudd, M. D., Berman, A. L., Joiner, T. E., Jr, Nock, M. K., Silverman, M. M., Mandrusiak, M., Van Orden, K., 	&amp; Witte, T. (2006). Warning signs for suicide: theory, research, and clinical applications. </a:t>
            </a:r>
            <a:r>
              <a:rPr lang="en-US" sz="1100" i="1" dirty="0">
                <a:latin typeface="Arial" panose="020B0604020202020204" pitchFamily="34" charset="0"/>
                <a:cs typeface="Arial" panose="020B0604020202020204" pitchFamily="34" charset="0"/>
              </a:rPr>
              <a:t>Suicide &amp; 	Life-Threatening Behavior</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36</a:t>
            </a:r>
            <a:r>
              <a:rPr lang="en-US" sz="1100" dirty="0">
                <a:latin typeface="Arial" panose="020B0604020202020204" pitchFamily="34" charset="0"/>
                <a:cs typeface="Arial" panose="020B0604020202020204" pitchFamily="34" charset="0"/>
              </a:rPr>
              <a:t>(3), 255–262. https://doi.org/10.1521/suli.2006.36.3.255</a:t>
            </a:r>
          </a:p>
          <a:p>
            <a:pPr lvl="0"/>
            <a:endParaRPr lang="en-US" sz="1100" dirty="0">
              <a:solidFill>
                <a:prstClr val="black"/>
              </a:solidFill>
              <a:latin typeface="Arial" panose="020B0604020202020204" pitchFamily="34" charset="0"/>
              <a:cs typeface="Arial" panose="020B0604020202020204" pitchFamily="34" charset="0"/>
            </a:endParaRPr>
          </a:p>
          <a:p>
            <a:r>
              <a:rPr lang="en-US" sz="1100" dirty="0">
                <a:solidFill>
                  <a:prstClr val="black"/>
                </a:solidFill>
                <a:latin typeface="Arial" panose="020B0604020202020204" pitchFamily="34" charset="0"/>
                <a:cs typeface="Arial" panose="020B0604020202020204" pitchFamily="34" charset="0"/>
              </a:rPr>
              <a:t>Science and Technology Organization. (2018). Military suicide prevention: Report prepared for NATO 	leadership (Report No. STO-TR-HFM-218). North Atlantic Treaty Organization. </a:t>
            </a:r>
            <a:br>
              <a:rPr lang="en-US" sz="1100" dirty="0">
                <a:solidFill>
                  <a:prstClr val="black"/>
                </a:solidFill>
                <a:latin typeface="Arial" panose="020B0604020202020204" pitchFamily="34" charset="0"/>
                <a:cs typeface="Arial" panose="020B0604020202020204" pitchFamily="34" charset="0"/>
              </a:rPr>
            </a:br>
            <a:r>
              <a:rPr lang="en-US" sz="1100" dirty="0">
                <a:solidFill>
                  <a:prstClr val="black"/>
                </a:solidFill>
                <a:latin typeface="Arial" panose="020B0604020202020204" pitchFamily="34" charset="0"/>
                <a:cs typeface="Arial" panose="020B0604020202020204" pitchFamily="34" charset="0"/>
              </a:rPr>
              <a:t>	https://apps.dtic.mil/sti/pdfs/AD1062460.pdf</a:t>
            </a:r>
          </a:p>
          <a:p>
            <a:endParaRPr lang="en-US" sz="1100" dirty="0">
              <a:solidFill>
                <a:prstClr val="black"/>
              </a:solidFill>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Trachik, B., Tucker, R. P., Ganulin, M. L., Merrill, J. C., LoPresti, M. L., Cabrera, O. A., &amp; Dretsch, M. N. 	(2020). Leader provided purpose: Military leadership behavior and its association with suicidal 	ideation. </a:t>
            </a:r>
            <a:r>
              <a:rPr lang="en-US" sz="1100" i="1" dirty="0">
                <a:latin typeface="Arial" panose="020B0604020202020204" pitchFamily="34" charset="0"/>
                <a:cs typeface="Arial" panose="020B0604020202020204" pitchFamily="34" charset="0"/>
              </a:rPr>
              <a:t>Psychiatry Research</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285</a:t>
            </a:r>
            <a:r>
              <a:rPr lang="en-US" sz="1100" dirty="0">
                <a:latin typeface="Arial" panose="020B0604020202020204" pitchFamily="34" charset="0"/>
                <a:cs typeface="Arial" panose="020B0604020202020204" pitchFamily="34" charset="0"/>
              </a:rPr>
              <a:t>, 112722. https://doi.org/10.1016/j.psychres.2019.112722</a:t>
            </a:r>
          </a:p>
          <a:p>
            <a:pPr indent="-478734"/>
            <a:endParaRPr lang="en-US" sz="1100" dirty="0">
              <a:solidFill>
                <a:prstClr val="black"/>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0FE49B0-5EBB-6FC2-AE6B-62E758D190B7}"/>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4031801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iii-A</a:t>
            </a:r>
          </a:p>
        </p:txBody>
      </p:sp>
      <p:sp>
        <p:nvSpPr>
          <p:cNvPr id="7" name="Notes Placeholder 7"/>
          <p:cNvSpPr txBox="1">
            <a:spLocks/>
          </p:cNvSpPr>
          <p:nvPr/>
        </p:nvSpPr>
        <p:spPr>
          <a:xfrm>
            <a:off x="499884" y="455867"/>
            <a:ext cx="6315432" cy="8577297"/>
          </a:xfrm>
          <a:prstGeom prst="rect">
            <a:avLst/>
          </a:prstGeom>
        </p:spPr>
        <p:txBody>
          <a:bodyPr lIns="95747" tIns="47873" rIns="95747" bIns="47873"/>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u="sng" dirty="0">
                <a:latin typeface="Arial" panose="020B0604020202020204" pitchFamily="34" charset="0"/>
                <a:cs typeface="Arial" panose="020B0604020202020204" pitchFamily="34" charset="0"/>
              </a:rPr>
              <a:t>Training Preparation</a:t>
            </a:r>
            <a:r>
              <a:rPr lang="en-US" b="1"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Content: </a:t>
            </a:r>
            <a:r>
              <a:rPr lang="en-US" dirty="0">
                <a:latin typeface="Arial" panose="020B0604020202020204" pitchFamily="34" charset="0"/>
                <a:cs typeface="Arial" panose="020B0604020202020204" pitchFamily="34" charset="0"/>
              </a:rPr>
              <a:t>ACE Training is the U.S. Army’s annual suicide prevention training, which is mandatory for Soldiers (IAW AR 600-63) and to be made available to Circle of Support members. The material is based on the most current research and academic literature on suicide prevention and followed educational best practices. The training is designed to enable the instructor to successfully lead participants through suicide prevention concepts with interactive activities and discussions to prompt critical thinking. For the training to be most effective, it is advised that instructors review all content in advance. </a:t>
            </a:r>
            <a:r>
              <a:rPr lang="en-US" u="sng" dirty="0">
                <a:latin typeface="Arial" panose="020B0604020202020204" pitchFamily="34" charset="0"/>
                <a:cs typeface="Arial" panose="020B0604020202020204" pitchFamily="34" charset="0"/>
              </a:rPr>
              <a:t>Prior to training participants, edit Slide 11 and 15 to include the contact information for local resources</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When instructing, follow the content as written. Insert personal stories/examples as appropriate. Prompts are written into the SmartGuide to highlight times when personal stories/examples can be most valuable. There are many benefits of sharing a personal story or example. For instance, stories/examples can help a trainer to capture the audience’s attention, gain common ground with the audience, and engage the audience on a deeper level. Most importantly, effective use of personal stories or examples can help participants gain better contextual understanding of the material being taught.</a:t>
            </a:r>
          </a:p>
          <a:p>
            <a:r>
              <a:rPr lang="en-US" sz="1200" dirty="0">
                <a:latin typeface="Arial" panose="020B0604020202020204" pitchFamily="34" charset="0"/>
                <a:cs typeface="Arial" panose="020B0604020202020204" pitchFamily="34" charset="0"/>
              </a:rPr>
              <a:t>The following guidelines can help ensure effective use of personal stories and examples. The story/example</a:t>
            </a:r>
          </a:p>
          <a:p>
            <a:pPr marL="685800" indent="-228600">
              <a:buFont typeface="Arial" panose="020B0604020202020204" pitchFamily="34" charset="0"/>
              <a:buChar char="•"/>
            </a:pPr>
            <a:r>
              <a:rPr lang="en-US" sz="1200" dirty="0">
                <a:latin typeface="Arial" panose="020B0604020202020204" pitchFamily="34" charset="0"/>
                <a:cs typeface="Arial" panose="020B0604020202020204" pitchFamily="34" charset="0"/>
              </a:rPr>
              <a:t>serves a clear purpose, specifically it reinforces the training objective/content</a:t>
            </a:r>
          </a:p>
          <a:p>
            <a:pPr marL="685800" indent="-228600">
              <a:buFont typeface="Arial" panose="020B0604020202020204" pitchFamily="34" charset="0"/>
              <a:buChar char="•"/>
            </a:pPr>
            <a:r>
              <a:rPr lang="en-US" sz="1200" dirty="0">
                <a:latin typeface="Arial" panose="020B0604020202020204" pitchFamily="34" charset="0"/>
                <a:cs typeface="Arial" panose="020B0604020202020204" pitchFamily="34" charset="0"/>
              </a:rPr>
              <a:t>helps participants to gain a better contextual understanding about the concepts</a:t>
            </a:r>
          </a:p>
          <a:p>
            <a:pPr marL="685800" indent="-228600">
              <a:buFont typeface="Arial" panose="020B0604020202020204" pitchFamily="34" charset="0"/>
              <a:buChar char="•"/>
            </a:pPr>
            <a:r>
              <a:rPr lang="en-US" sz="1200" dirty="0">
                <a:latin typeface="Arial" panose="020B0604020202020204" pitchFamily="34" charset="0"/>
                <a:cs typeface="Arial" panose="020B0604020202020204" pitchFamily="34" charset="0"/>
              </a:rPr>
              <a:t>does not distract participants from the focus of training (e.g., be mindful of using potentially triggering or traumatizing examples/stories)</a:t>
            </a:r>
          </a:p>
          <a:p>
            <a:pPr marL="685800" indent="-228600">
              <a:buFont typeface="Arial" panose="020B0604020202020204" pitchFamily="34" charset="0"/>
              <a:buChar char="•"/>
            </a:pPr>
            <a:r>
              <a:rPr lang="en-US" sz="1200" dirty="0">
                <a:latin typeface="Arial" panose="020B0604020202020204" pitchFamily="34" charset="0"/>
                <a:cs typeface="Arial" panose="020B0604020202020204" pitchFamily="34" charset="0"/>
              </a:rPr>
              <a:t>is simple, concise, and easy to follow/understand</a:t>
            </a:r>
          </a:p>
          <a:p>
            <a:pPr marL="457200"/>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Remember, sharing your personal stories/examples is to benefit the participant, not yourself. The story/example should highlight the content, not you as a person (e.g., avoid the mistake of making the training about yourself). Lastly, it is highly recommended that you practice your stories/examples before using them in a training session. Rehearsing the story/example can improve effective delivery, especially if the story/example is one that could be emotional for you to share.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Flow: </a:t>
            </a:r>
            <a:r>
              <a:rPr lang="en-US" dirty="0">
                <a:latin typeface="Arial" panose="020B0604020202020204" pitchFamily="34" charset="0"/>
                <a:cs typeface="Arial" panose="020B0604020202020204" pitchFamily="34" charset="0"/>
              </a:rPr>
              <a:t>This training module is comprised of four main sections. At the completion of this module, continue with the chosen “+1” additional module to complete the suicide prevention training requirement IAW AR 600-63.</a:t>
            </a:r>
          </a:p>
          <a:p>
            <a:endParaRPr lang="en-US"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316" y="6894337"/>
            <a:ext cx="6230251" cy="1988300"/>
          </a:xfrm>
          <a:prstGeom prst="rect">
            <a:avLst/>
          </a:prstGeom>
        </p:spPr>
      </p:pic>
      <p:sp>
        <p:nvSpPr>
          <p:cNvPr id="10" name="TextBox 9"/>
          <p:cNvSpPr txBox="1"/>
          <p:nvPr/>
        </p:nvSpPr>
        <p:spPr>
          <a:xfrm>
            <a:off x="675633" y="7630462"/>
            <a:ext cx="1036749" cy="373680"/>
          </a:xfrm>
          <a:prstGeom prst="rect">
            <a:avLst/>
          </a:prstGeom>
          <a:noFill/>
        </p:spPr>
        <p:txBody>
          <a:bodyPr wrap="square" lIns="95747" tIns="47873" rIns="95747" bIns="47873" rtlCol="0">
            <a:spAutoFit/>
          </a:bodyPr>
          <a:lstStyle/>
          <a:p>
            <a:pPr algn="ctr"/>
            <a:r>
              <a:rPr lang="en-US" sz="900" b="1" dirty="0"/>
              <a:t>Introduction &amp; Assessing Risk </a:t>
            </a:r>
            <a:endParaRPr lang="en-US" sz="900" dirty="0"/>
          </a:p>
        </p:txBody>
      </p:sp>
      <p:sp>
        <p:nvSpPr>
          <p:cNvPr id="11" name="Rectangle 10"/>
          <p:cNvSpPr/>
          <p:nvPr/>
        </p:nvSpPr>
        <p:spPr>
          <a:xfrm>
            <a:off x="999931" y="7406778"/>
            <a:ext cx="635793" cy="235180"/>
          </a:xfrm>
          <a:prstGeom prst="rect">
            <a:avLst/>
          </a:prstGeom>
        </p:spPr>
        <p:txBody>
          <a:bodyPr wrap="none" lIns="95747" tIns="47873" rIns="95747" bIns="47873">
            <a:spAutoFit/>
          </a:bodyPr>
          <a:lstStyle/>
          <a:p>
            <a:r>
              <a:rPr lang="en-US" sz="900" i="1" dirty="0">
                <a:solidFill>
                  <a:schemeClr val="bg1"/>
                </a:solidFill>
              </a:rPr>
              <a:t>Slides 1-6</a:t>
            </a:r>
          </a:p>
        </p:txBody>
      </p:sp>
      <p:sp>
        <p:nvSpPr>
          <p:cNvPr id="12" name="TextBox 11"/>
          <p:cNvSpPr txBox="1"/>
          <p:nvPr/>
        </p:nvSpPr>
        <p:spPr>
          <a:xfrm>
            <a:off x="1845435" y="7620910"/>
            <a:ext cx="1043894" cy="512179"/>
          </a:xfrm>
          <a:prstGeom prst="rect">
            <a:avLst/>
          </a:prstGeom>
          <a:noFill/>
        </p:spPr>
        <p:txBody>
          <a:bodyPr wrap="square" lIns="95747" tIns="47873" rIns="95747" bIns="47873" rtlCol="0">
            <a:spAutoFit/>
          </a:bodyPr>
          <a:lstStyle/>
          <a:p>
            <a:pPr algn="ctr"/>
            <a:r>
              <a:rPr lang="en-US" sz="900" b="1" dirty="0"/>
              <a:t>Protective Factors</a:t>
            </a:r>
            <a:br>
              <a:rPr lang="en-US" sz="900" b="1" dirty="0"/>
            </a:br>
            <a:endParaRPr lang="en-US" sz="900" dirty="0"/>
          </a:p>
        </p:txBody>
      </p:sp>
      <p:sp>
        <p:nvSpPr>
          <p:cNvPr id="13" name="Rectangle 12"/>
          <p:cNvSpPr/>
          <p:nvPr/>
        </p:nvSpPr>
        <p:spPr>
          <a:xfrm>
            <a:off x="2174939" y="7409074"/>
            <a:ext cx="635793" cy="235180"/>
          </a:xfrm>
          <a:prstGeom prst="rect">
            <a:avLst/>
          </a:prstGeom>
        </p:spPr>
        <p:txBody>
          <a:bodyPr wrap="none" lIns="95747" tIns="47873" rIns="95747" bIns="47873">
            <a:spAutoFit/>
          </a:bodyPr>
          <a:lstStyle/>
          <a:p>
            <a:r>
              <a:rPr lang="en-US" sz="900" i="1" dirty="0">
                <a:solidFill>
                  <a:schemeClr val="bg1"/>
                </a:solidFill>
              </a:rPr>
              <a:t>Slides 7-9</a:t>
            </a:r>
          </a:p>
        </p:txBody>
      </p:sp>
      <p:sp>
        <p:nvSpPr>
          <p:cNvPr id="14" name="TextBox 13"/>
          <p:cNvSpPr txBox="1"/>
          <p:nvPr/>
        </p:nvSpPr>
        <p:spPr>
          <a:xfrm>
            <a:off x="3014826" y="7690589"/>
            <a:ext cx="1031248" cy="373680"/>
          </a:xfrm>
          <a:prstGeom prst="rect">
            <a:avLst/>
          </a:prstGeom>
          <a:noFill/>
        </p:spPr>
        <p:txBody>
          <a:bodyPr wrap="square" lIns="95747" tIns="47873" rIns="95747" bIns="47873" rtlCol="0">
            <a:spAutoFit/>
          </a:bodyPr>
          <a:lstStyle/>
          <a:p>
            <a:pPr algn="ctr"/>
            <a:r>
              <a:rPr lang="en-US" sz="900" b="1" dirty="0"/>
              <a:t>Risk Factors</a:t>
            </a:r>
            <a:br>
              <a:rPr lang="en-US" sz="900" dirty="0"/>
            </a:br>
            <a:endParaRPr lang="en-US" sz="900" dirty="0"/>
          </a:p>
        </p:txBody>
      </p:sp>
      <p:sp>
        <p:nvSpPr>
          <p:cNvPr id="15" name="Rectangle 14"/>
          <p:cNvSpPr/>
          <p:nvPr/>
        </p:nvSpPr>
        <p:spPr>
          <a:xfrm>
            <a:off x="3292701" y="7402403"/>
            <a:ext cx="751209" cy="235180"/>
          </a:xfrm>
          <a:prstGeom prst="rect">
            <a:avLst/>
          </a:prstGeom>
        </p:spPr>
        <p:txBody>
          <a:bodyPr wrap="none" lIns="95747" tIns="47873" rIns="95747" bIns="47873">
            <a:spAutoFit/>
          </a:bodyPr>
          <a:lstStyle/>
          <a:p>
            <a:r>
              <a:rPr lang="en-US" sz="900" i="1" dirty="0">
                <a:solidFill>
                  <a:schemeClr val="bg1"/>
                </a:solidFill>
              </a:rPr>
              <a:t>Slides 10-13</a:t>
            </a:r>
          </a:p>
        </p:txBody>
      </p:sp>
      <p:sp>
        <p:nvSpPr>
          <p:cNvPr id="16" name="TextBox 15"/>
          <p:cNvSpPr txBox="1"/>
          <p:nvPr/>
        </p:nvSpPr>
        <p:spPr>
          <a:xfrm>
            <a:off x="4190613" y="7632398"/>
            <a:ext cx="1017068" cy="512179"/>
          </a:xfrm>
          <a:prstGeom prst="rect">
            <a:avLst/>
          </a:prstGeom>
          <a:noFill/>
        </p:spPr>
        <p:txBody>
          <a:bodyPr wrap="square" lIns="95747" tIns="47873" rIns="95747" bIns="47873" rtlCol="0">
            <a:spAutoFit/>
          </a:bodyPr>
          <a:lstStyle/>
          <a:p>
            <a:pPr algn="ctr"/>
            <a:r>
              <a:rPr lang="en-US" sz="900" b="1" dirty="0"/>
              <a:t>Warning Signs &amp; Conclusion</a:t>
            </a:r>
            <a:br>
              <a:rPr lang="en-US" sz="900" b="1" dirty="0"/>
            </a:br>
            <a:endParaRPr lang="en-US" sz="900" dirty="0"/>
          </a:p>
        </p:txBody>
      </p:sp>
      <p:sp>
        <p:nvSpPr>
          <p:cNvPr id="17" name="TextBox 16"/>
          <p:cNvSpPr txBox="1"/>
          <p:nvPr/>
        </p:nvSpPr>
        <p:spPr>
          <a:xfrm>
            <a:off x="5339628" y="7661225"/>
            <a:ext cx="1048996" cy="373680"/>
          </a:xfrm>
          <a:prstGeom prst="rect">
            <a:avLst/>
          </a:prstGeom>
          <a:noFill/>
        </p:spPr>
        <p:txBody>
          <a:bodyPr wrap="square" lIns="95747" tIns="47873" rIns="95747" bIns="47873" rtlCol="0">
            <a:spAutoFit/>
          </a:bodyPr>
          <a:lstStyle/>
          <a:p>
            <a:pPr algn="ctr"/>
            <a:r>
              <a:rPr lang="en-US" sz="900" b="1" dirty="0"/>
              <a:t>+1 Module</a:t>
            </a:r>
            <a:br>
              <a:rPr lang="en-US" sz="900" dirty="0"/>
            </a:br>
            <a:endParaRPr lang="en-US" sz="900" dirty="0"/>
          </a:p>
        </p:txBody>
      </p:sp>
      <p:sp>
        <p:nvSpPr>
          <p:cNvPr id="18" name="Rectangle 17"/>
          <p:cNvSpPr/>
          <p:nvPr/>
        </p:nvSpPr>
        <p:spPr>
          <a:xfrm>
            <a:off x="4449818" y="7406777"/>
            <a:ext cx="797698" cy="238400"/>
          </a:xfrm>
          <a:prstGeom prst="rect">
            <a:avLst/>
          </a:prstGeom>
        </p:spPr>
        <p:txBody>
          <a:bodyPr wrap="square" lIns="95747" tIns="47873" rIns="95747" bIns="47873">
            <a:spAutoFit/>
          </a:bodyPr>
          <a:lstStyle/>
          <a:p>
            <a:r>
              <a:rPr lang="en-US" sz="900" i="1" dirty="0">
                <a:solidFill>
                  <a:schemeClr val="bg1"/>
                </a:solidFill>
              </a:rPr>
              <a:t>Slides 14-18</a:t>
            </a:r>
          </a:p>
        </p:txBody>
      </p:sp>
      <p:sp>
        <p:nvSpPr>
          <p:cNvPr id="2" name="TextBox 1">
            <a:extLst>
              <a:ext uri="{FF2B5EF4-FFF2-40B4-BE49-F238E27FC236}">
                <a16:creationId xmlns:a16="http://schemas.microsoft.com/office/drawing/2014/main" id="{7C90C641-08F4-39F1-C81A-ECE2F26BA206}"/>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562032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iii-B</a:t>
            </a:r>
          </a:p>
        </p:txBody>
      </p:sp>
      <p:sp>
        <p:nvSpPr>
          <p:cNvPr id="7" name="Notes Placeholder 7"/>
          <p:cNvSpPr txBox="1">
            <a:spLocks/>
          </p:cNvSpPr>
          <p:nvPr/>
        </p:nvSpPr>
        <p:spPr>
          <a:xfrm>
            <a:off x="499884" y="526473"/>
            <a:ext cx="6315432" cy="8354239"/>
          </a:xfrm>
          <a:prstGeom prst="rect">
            <a:avLst/>
          </a:prstGeom>
        </p:spPr>
        <p:txBody>
          <a:bodyPr lIns="95747" tIns="47873" rIns="95747" bIns="47873"/>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u="sng" dirty="0">
                <a:latin typeface="Arial" panose="020B0604020202020204" pitchFamily="34" charset="0"/>
                <a:cs typeface="Arial" panose="020B0604020202020204" pitchFamily="34" charset="0"/>
              </a:rPr>
              <a:t>Training Preparation (continued)</a:t>
            </a:r>
            <a:r>
              <a:rPr lang="en-US" b="1"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Language: </a:t>
            </a:r>
            <a:r>
              <a:rPr lang="en-US" dirty="0">
                <a:latin typeface="Arial" panose="020B0604020202020204" pitchFamily="34" charset="0"/>
                <a:cs typeface="Arial" panose="020B0604020202020204" pitchFamily="34" charset="0"/>
              </a:rPr>
              <a:t>Suicide can be an uncomfortable topic to discuss, and it can be difficult to find the words to talk about it. As researchers continue to learn more about suicide and those impacted by it, the language used continues to evolve. For example, the term “committed suicide” perpetuates the idea that suicide is a criminal act, which can be stigmatizing. Instead, consider using the phrases “died by suicide” or “attempted suicide.”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Participants may unintentionally use stigmatizing language, as not everyone understands the harmful impact of these words. It is recommended that during the training, participants are allowed to use the words they feel comfortable with to promote open conversation; however, it is recommended that the instructor supports participant usage of destigmatized language and use those words themselves.</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Important concepts</a:t>
            </a:r>
            <a:r>
              <a:rPr lang="en-US" dirty="0">
                <a:latin typeface="Arial" panose="020B0604020202020204" pitchFamily="34" charset="0"/>
                <a:cs typeface="Arial" panose="020B0604020202020204" pitchFamily="34" charset="0"/>
              </a:rPr>
              <a:t>: The following analogy helps to clarify the differences between risk factors and warning signs. </a:t>
            </a:r>
          </a:p>
          <a:p>
            <a:endParaRPr lang="en-US" dirty="0">
              <a:latin typeface="Arial" panose="020B0604020202020204" pitchFamily="34" charset="0"/>
              <a:cs typeface="Arial" panose="020B0604020202020204" pitchFamily="34" charset="0"/>
            </a:endParaRPr>
          </a:p>
          <a:p>
            <a:pPr>
              <a:spcAft>
                <a:spcPts val="628"/>
              </a:spcAft>
            </a:pPr>
            <a:r>
              <a:rPr lang="en-US" dirty="0">
                <a:latin typeface="Arial" panose="020B0604020202020204" pitchFamily="34" charset="0"/>
                <a:ea typeface="Verdana" panose="020B0604030504040204" pitchFamily="34" charset="0"/>
                <a:cs typeface="Arial" panose="020B0604020202020204" pitchFamily="34" charset="0"/>
              </a:rPr>
              <a:t>Risk factors do not always indicate an emergency but may suggest that a problem is developing. For example, poor diet, lack of exercise, and family history of heart problems if left unchecked increases risk for a heart attack. Similarly, financial distress, relationship issues, and increased isolation if left unchecked increases risk for suicide.</a:t>
            </a:r>
          </a:p>
          <a:p>
            <a:pPr>
              <a:spcAft>
                <a:spcPts val="628"/>
              </a:spcAft>
            </a:pPr>
            <a:r>
              <a:rPr lang="en-US" dirty="0">
                <a:latin typeface="Arial" panose="020B0604020202020204" pitchFamily="34" charset="0"/>
                <a:ea typeface="Verdana" panose="020B0604030504040204" pitchFamily="34" charset="0"/>
                <a:cs typeface="Arial" panose="020B0604020202020204" pitchFamily="34" charset="0"/>
              </a:rPr>
              <a:t>Warning signs indicate that there is a need to take immediate action. For example, signs such as tightness in the chest, tingling arm, flushed face, struggling to breathe—warning signs of a heart attack—clearly show need for intervention. Similarly, signs such as talking about death, giving belongings away, talking about harming oneself, or other significant changes in behavior—warning signs of suicide—clearly show need for intervention. </a:t>
            </a:r>
          </a:p>
        </p:txBody>
      </p:sp>
      <p:sp>
        <p:nvSpPr>
          <p:cNvPr id="2" name="TextBox 1">
            <a:extLst>
              <a:ext uri="{FF2B5EF4-FFF2-40B4-BE49-F238E27FC236}">
                <a16:creationId xmlns:a16="http://schemas.microsoft.com/office/drawing/2014/main" id="{F924E6ED-395E-23C5-26BC-D279EB8C8898}"/>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455533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37709900"/>
              </p:ext>
            </p:extLst>
          </p:nvPr>
        </p:nvGraphicFramePr>
        <p:xfrm>
          <a:off x="753127" y="1478402"/>
          <a:ext cx="5944757" cy="6968924"/>
        </p:xfrm>
        <a:graphic>
          <a:graphicData uri="http://schemas.openxmlformats.org/drawingml/2006/table">
            <a:tbl>
              <a:tblPr firstRow="1" firstCol="1" bandRow="1">
                <a:tableStyleId>{1E171933-4619-4E11-9A3F-F7608DF75F80}</a:tableStyleId>
              </a:tblPr>
              <a:tblGrid>
                <a:gridCol w="2356054">
                  <a:extLst>
                    <a:ext uri="{9D8B030D-6E8A-4147-A177-3AD203B41FA5}">
                      <a16:colId xmlns:a16="http://schemas.microsoft.com/office/drawing/2014/main" val="2703133726"/>
                    </a:ext>
                  </a:extLst>
                </a:gridCol>
                <a:gridCol w="3588703">
                  <a:extLst>
                    <a:ext uri="{9D8B030D-6E8A-4147-A177-3AD203B41FA5}">
                      <a16:colId xmlns:a16="http://schemas.microsoft.com/office/drawing/2014/main" val="3602396697"/>
                    </a:ext>
                  </a:extLst>
                </a:gridCol>
              </a:tblGrid>
              <a:tr h="252463">
                <a:tc>
                  <a:txBody>
                    <a:bodyPr/>
                    <a:lstStyle/>
                    <a:p>
                      <a:pPr marL="0" marR="33655" indent="0" algn="ctr">
                        <a:lnSpc>
                          <a:spcPct val="100000"/>
                        </a:lnSpc>
                        <a:spcBef>
                          <a:spcPts val="600"/>
                        </a:spcBef>
                        <a:spcAft>
                          <a:spcPts val="600"/>
                        </a:spcAft>
                      </a:pPr>
                      <a:r>
                        <a:rPr lang="en-US" sz="1000" dirty="0">
                          <a:solidFill>
                            <a:schemeClr val="tx1"/>
                          </a:solidFill>
                          <a:effectLst/>
                          <a:latin typeface="Arial" panose="020B0604020202020204" pitchFamily="34" charset="0"/>
                          <a:ea typeface="Verdana" panose="020B0604030504040204" pitchFamily="34" charset="0"/>
                          <a:cs typeface="Arial" panose="020B0604020202020204" pitchFamily="34" charset="0"/>
                        </a:rPr>
                        <a:t>Facilitation Strategies </a:t>
                      </a:r>
                    </a:p>
                  </a:txBody>
                  <a:tcPr marL="0" marR="17041" marT="12516" marB="0" anchor="ctr">
                    <a:lnL w="28575" cap="flat" cmpd="sng" algn="ctr">
                      <a:solidFill>
                        <a:srgbClr val="00956F"/>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956F"/>
                      </a:solidFill>
                      <a:prstDash val="solid"/>
                      <a:round/>
                      <a:headEnd type="none" w="med" len="med"/>
                      <a:tailEnd type="none" w="med" len="med"/>
                    </a:lnT>
                    <a:lnB w="28575" cap="flat" cmpd="sng" algn="ctr">
                      <a:solidFill>
                        <a:srgbClr val="00956F"/>
                      </a:solidFill>
                      <a:prstDash val="solid"/>
                      <a:round/>
                      <a:headEnd type="none" w="med" len="med"/>
                      <a:tailEnd type="none" w="med" len="med"/>
                    </a:lnB>
                  </a:tcPr>
                </a:tc>
                <a:tc>
                  <a:txBody>
                    <a:bodyPr/>
                    <a:lstStyle/>
                    <a:p>
                      <a:pPr marL="0" marR="31115" indent="0" algn="ctr">
                        <a:lnSpc>
                          <a:spcPct val="100000"/>
                        </a:lnSpc>
                        <a:spcBef>
                          <a:spcPts val="600"/>
                        </a:spcBef>
                        <a:spcAft>
                          <a:spcPts val="600"/>
                        </a:spcAft>
                      </a:pPr>
                      <a:r>
                        <a:rPr lang="en-US" sz="1000" dirty="0">
                          <a:solidFill>
                            <a:schemeClr val="tx1"/>
                          </a:solidFill>
                          <a:effectLst/>
                          <a:latin typeface="Arial" panose="020B0604020202020204" pitchFamily="34" charset="0"/>
                          <a:ea typeface="Verdana" panose="020B0604030504040204" pitchFamily="34" charset="0"/>
                          <a:cs typeface="Arial" panose="020B0604020202020204" pitchFamily="34" charset="0"/>
                        </a:rPr>
                        <a:t>When/How to Use </a:t>
                      </a:r>
                    </a:p>
                  </a:txBody>
                  <a:tcPr marL="0" marR="17041" marT="12516" marB="0" anchor="ctr">
                    <a:lnL w="12700" cap="flat" cmpd="sng" algn="ctr">
                      <a:noFill/>
                      <a:prstDash val="solid"/>
                      <a:round/>
                      <a:headEnd type="none" w="med" len="med"/>
                      <a:tailEnd type="none" w="med" len="med"/>
                    </a:lnL>
                    <a:lnR w="28575" cap="flat" cmpd="sng" algn="ctr">
                      <a:solidFill>
                        <a:srgbClr val="00956F"/>
                      </a:solidFill>
                      <a:prstDash val="solid"/>
                      <a:round/>
                      <a:headEnd type="none" w="med" len="med"/>
                      <a:tailEnd type="none" w="med" len="med"/>
                    </a:lnR>
                    <a:lnT w="28575" cap="flat" cmpd="sng" algn="ctr">
                      <a:solidFill>
                        <a:srgbClr val="00956F"/>
                      </a:solidFill>
                      <a:prstDash val="solid"/>
                      <a:round/>
                      <a:headEnd type="none" w="med" len="med"/>
                      <a:tailEnd type="none" w="med" len="med"/>
                    </a:lnT>
                    <a:lnB w="28575" cap="flat" cmpd="sng" algn="ctr">
                      <a:solidFill>
                        <a:srgbClr val="00956F"/>
                      </a:solidFill>
                      <a:prstDash val="solid"/>
                      <a:round/>
                      <a:headEnd type="none" w="med" len="med"/>
                      <a:tailEnd type="none" w="med" len="med"/>
                    </a:lnB>
                  </a:tcPr>
                </a:tc>
                <a:extLst>
                  <a:ext uri="{0D108BD9-81ED-4DB2-BD59-A6C34878D82A}">
                    <a16:rowId xmlns:a16="http://schemas.microsoft.com/office/drawing/2014/main" val="4161829511"/>
                  </a:ext>
                </a:extLst>
              </a:tr>
              <a:tr h="1633276">
                <a:tc>
                  <a:txBody>
                    <a:bodyPr/>
                    <a:lstStyle/>
                    <a:p>
                      <a:pPr marL="68580" marR="77470" indent="-6350" algn="l">
                        <a:lnSpc>
                          <a:spcPct val="100000"/>
                        </a:lnSpc>
                        <a:spcBef>
                          <a:spcPts val="600"/>
                        </a:spcBef>
                        <a:spcAft>
                          <a:spcPts val="600"/>
                        </a:spcAft>
                      </a:pPr>
                      <a:r>
                        <a:rPr lang="en-US" sz="1000" dirty="0">
                          <a:effectLst/>
                          <a:latin typeface="Arial" panose="020B0604020202020204" pitchFamily="34" charset="0"/>
                          <a:ea typeface="Verdana" panose="020B0604030504040204" pitchFamily="34" charset="0"/>
                          <a:cs typeface="Arial" panose="020B0604020202020204" pitchFamily="34" charset="0"/>
                        </a:rPr>
                        <a:t>Asking Quality Questions - </a:t>
                      </a:r>
                      <a:r>
                        <a:rPr lang="en-US" sz="1000" b="0" dirty="0">
                          <a:effectLst/>
                          <a:latin typeface="Arial" panose="020B0604020202020204" pitchFamily="34" charset="0"/>
                          <a:ea typeface="Verdana" panose="020B0604030504040204" pitchFamily="34" charset="0"/>
                          <a:cs typeface="Arial" panose="020B0604020202020204" pitchFamily="34" charset="0"/>
                        </a:rPr>
                        <a:t>Asking quality questions is important for generating participation and group discussions,</a:t>
                      </a:r>
                      <a:r>
                        <a:rPr lang="en-US" sz="1000" b="0" baseline="0" dirty="0">
                          <a:effectLst/>
                          <a:latin typeface="Arial" panose="020B0604020202020204" pitchFamily="34" charset="0"/>
                          <a:ea typeface="Verdana" panose="020B0604030504040204" pitchFamily="34" charset="0"/>
                          <a:cs typeface="Arial" panose="020B0604020202020204" pitchFamily="34" charset="0"/>
                        </a:rPr>
                        <a:t> which is why scripted questions have been included within the material. </a:t>
                      </a:r>
                      <a:endParaRPr lang="en-US" sz="100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R w="12700" cap="flat" cmpd="sng" algn="ctr">
                      <a:solidFill>
                        <a:schemeClr val="accent4"/>
                      </a:solidFill>
                      <a:prstDash val="solid"/>
                      <a:round/>
                      <a:headEnd type="none" w="med" len="med"/>
                      <a:tailEnd type="none" w="med" len="med"/>
                    </a:lnR>
                    <a:lnT w="28575" cap="flat" cmpd="sng" algn="ctr">
                      <a:solidFill>
                        <a:srgbClr val="00956F"/>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77470" indent="0" algn="l">
                        <a:lnSpc>
                          <a:spcPct val="100000"/>
                        </a:lnSpc>
                        <a:spcBef>
                          <a:spcPts val="600"/>
                        </a:spcBef>
                        <a:spcAft>
                          <a:spcPts val="600"/>
                        </a:spcAft>
                      </a:pPr>
                      <a:r>
                        <a:rPr lang="en-US" sz="1000" dirty="0">
                          <a:effectLst/>
                          <a:latin typeface="Arial" panose="020B0604020202020204" pitchFamily="34" charset="0"/>
                          <a:ea typeface="Verdana" panose="020B0604030504040204" pitchFamily="34" charset="0"/>
                          <a:cs typeface="Arial" panose="020B0604020202020204" pitchFamily="34" charset="0"/>
                        </a:rPr>
                        <a:t>Use closed-ended questions for a check on learning or to get a group consensus. Use open-ended questions when you want to generate discussion. Restate your question when it seems unclear. Poll the audience to get a show of hands, then ask participants to provide examples or explain their rationale. Let participants know, when appropriate, if there is “no right or wrong answer for this question,” which can ease the pressure on the group. </a:t>
                      </a:r>
                      <a:endParaRPr lang="en-US" sz="100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L w="12700" cap="flat" cmpd="sng" algn="ctr">
                      <a:solidFill>
                        <a:schemeClr val="accent4"/>
                      </a:solidFill>
                      <a:prstDash val="solid"/>
                      <a:round/>
                      <a:headEnd type="none" w="med" len="med"/>
                      <a:tailEnd type="none" w="med" len="med"/>
                    </a:lnL>
                    <a:lnT w="28575" cap="flat" cmpd="sng" algn="ctr">
                      <a:solidFill>
                        <a:srgbClr val="00956F"/>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469482824"/>
                  </a:ext>
                </a:extLst>
              </a:tr>
              <a:tr h="1527371">
                <a:tc>
                  <a:txBody>
                    <a:bodyPr/>
                    <a:lstStyle/>
                    <a:p>
                      <a:pPr marL="68580" marR="101600" indent="-6350" algn="l">
                        <a:lnSpc>
                          <a:spcPct val="100000"/>
                        </a:lnSpc>
                        <a:spcBef>
                          <a:spcPts val="600"/>
                        </a:spcBef>
                        <a:spcAft>
                          <a:spcPts val="600"/>
                        </a:spcAft>
                      </a:pPr>
                      <a:r>
                        <a:rPr lang="en-US" sz="1000" dirty="0">
                          <a:effectLst/>
                          <a:latin typeface="Arial" panose="020B0604020202020204" pitchFamily="34" charset="0"/>
                          <a:ea typeface="Verdana" panose="020B0604030504040204" pitchFamily="34" charset="0"/>
                          <a:cs typeface="Arial" panose="020B0604020202020204" pitchFamily="34" charset="0"/>
                        </a:rPr>
                        <a:t>Efficient Instructions - </a:t>
                      </a:r>
                      <a:r>
                        <a:rPr lang="en-US" sz="1000" b="0" dirty="0">
                          <a:effectLst/>
                          <a:latin typeface="Arial" panose="020B0604020202020204" pitchFamily="34" charset="0"/>
                          <a:ea typeface="Verdana" panose="020B0604030504040204" pitchFamily="34" charset="0"/>
                          <a:cs typeface="Arial" panose="020B0604020202020204" pitchFamily="34" charset="0"/>
                        </a:rPr>
                        <a:t>Efficient instructions for exercises are clear and concise directions resulting in participants' understanding of the intent of the exercise, what actions they need to take, and how long they have to complete the work.</a:t>
                      </a:r>
                      <a:endParaRPr lang="en-US" sz="100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17145" indent="0" algn="l">
                        <a:lnSpc>
                          <a:spcPct val="100000"/>
                        </a:lnSpc>
                        <a:spcBef>
                          <a:spcPts val="600"/>
                        </a:spcBef>
                        <a:spcAft>
                          <a:spcPts val="600"/>
                        </a:spcAft>
                      </a:pPr>
                      <a:r>
                        <a:rPr lang="en-US" sz="1000" dirty="0">
                          <a:effectLst/>
                          <a:latin typeface="Arial" panose="020B0604020202020204" pitchFamily="34" charset="0"/>
                          <a:ea typeface="Verdana" panose="020B0604030504040204" pitchFamily="34" charset="0"/>
                          <a:cs typeface="Arial" panose="020B0604020202020204" pitchFamily="34" charset="0"/>
                        </a:rPr>
                        <a:t>Include timings in your instructions</a:t>
                      </a:r>
                      <a:r>
                        <a:rPr lang="en-US" sz="1000" baseline="0" dirty="0">
                          <a:effectLst/>
                          <a:latin typeface="Arial" panose="020B0604020202020204" pitchFamily="34" charset="0"/>
                          <a:ea typeface="Verdana" panose="020B0604030504040204" pitchFamily="34" charset="0"/>
                          <a:cs typeface="Arial" panose="020B0604020202020204" pitchFamily="34" charset="0"/>
                        </a:rPr>
                        <a:t> to</a:t>
                      </a:r>
                      <a:r>
                        <a:rPr lang="en-US" sz="1000" dirty="0">
                          <a:effectLst/>
                          <a:latin typeface="Arial" panose="020B0604020202020204" pitchFamily="34" charset="0"/>
                          <a:ea typeface="Verdana" panose="020B0604030504040204" pitchFamily="34" charset="0"/>
                          <a:cs typeface="Arial" panose="020B0604020202020204" pitchFamily="34" charset="0"/>
                        </a:rPr>
                        <a:t> help participants understand how in-depth their discussions should be. Provide time prompts </a:t>
                      </a:r>
                      <a:r>
                        <a:rPr lang="en-US" sz="1000">
                          <a:effectLst/>
                          <a:latin typeface="Arial" panose="020B0604020202020204" pitchFamily="34" charset="0"/>
                          <a:ea typeface="Verdana" panose="020B0604030504040204" pitchFamily="34" charset="0"/>
                          <a:cs typeface="Arial" panose="020B0604020202020204" pitchFamily="34" charset="0"/>
                        </a:rPr>
                        <a:t>such as </a:t>
                      </a:r>
                      <a:r>
                        <a:rPr lang="en-US" sz="1000" dirty="0">
                          <a:effectLst/>
                          <a:latin typeface="Arial" panose="020B0604020202020204" pitchFamily="34" charset="0"/>
                          <a:ea typeface="Verdana" panose="020B0604030504040204" pitchFamily="34" charset="0"/>
                          <a:cs typeface="Arial" panose="020B0604020202020204" pitchFamily="34" charset="0"/>
                        </a:rPr>
                        <a:t>“one minute left,” to keep the group on track during activities. Demonstrate lengthy instructions with another individual.</a:t>
                      </a:r>
                      <a:endParaRPr lang="en-US" sz="100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512061006"/>
                  </a:ext>
                </a:extLst>
              </a:tr>
              <a:tr h="1191794">
                <a:tc>
                  <a:txBody>
                    <a:bodyPr/>
                    <a:lstStyle/>
                    <a:p>
                      <a:pPr marL="68580" marR="0" indent="0" algn="l">
                        <a:lnSpc>
                          <a:spcPct val="100000"/>
                        </a:lnSpc>
                        <a:spcBef>
                          <a:spcPts val="600"/>
                        </a:spcBef>
                        <a:spcAft>
                          <a:spcPts val="600"/>
                        </a:spcAft>
                      </a:pPr>
                      <a:r>
                        <a:rPr lang="en-US" sz="1000" dirty="0">
                          <a:effectLst/>
                          <a:latin typeface="Arial" panose="020B0604020202020204" pitchFamily="34" charset="0"/>
                          <a:ea typeface="Verdana" panose="020B0604030504040204" pitchFamily="34" charset="0"/>
                          <a:cs typeface="Arial" panose="020B0604020202020204" pitchFamily="34" charset="0"/>
                        </a:rPr>
                        <a:t>Conducting Effective Discussions</a:t>
                      </a:r>
                      <a:r>
                        <a:rPr lang="en-US" sz="1000" baseline="0" dirty="0">
                          <a:effectLst/>
                          <a:latin typeface="Arial" panose="020B0604020202020204" pitchFamily="34" charset="0"/>
                          <a:ea typeface="Verdana" panose="020B0604030504040204" pitchFamily="34" charset="0"/>
                          <a:cs typeface="Arial" panose="020B0604020202020204" pitchFamily="34" charset="0"/>
                        </a:rPr>
                        <a:t> - </a:t>
                      </a:r>
                      <a:r>
                        <a:rPr lang="en-US" sz="1000" b="0" dirty="0">
                          <a:effectLst/>
                          <a:latin typeface="Arial" panose="020B0604020202020204" pitchFamily="34" charset="0"/>
                          <a:ea typeface="Verdana" panose="020B0604030504040204" pitchFamily="34" charset="0"/>
                          <a:cs typeface="Arial" panose="020B0604020202020204" pitchFamily="34" charset="0"/>
                        </a:rPr>
                        <a:t>Discussions can sometimes get off track. It is important to be purposeful when leading a conversation about a particular topic or activity.</a:t>
                      </a:r>
                    </a:p>
                  </a:txBody>
                  <a:tcPr marL="0" marR="17041" marT="12516"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5080" indent="0" algn="l">
                        <a:lnSpc>
                          <a:spcPct val="100000"/>
                        </a:lnSpc>
                        <a:spcBef>
                          <a:spcPts val="600"/>
                        </a:spcBef>
                        <a:spcAft>
                          <a:spcPts val="600"/>
                        </a:spcAft>
                      </a:pPr>
                      <a:r>
                        <a:rPr lang="en-US" sz="1000" dirty="0">
                          <a:effectLst/>
                          <a:latin typeface="Arial" panose="020B0604020202020204" pitchFamily="34" charset="0"/>
                          <a:ea typeface="Verdana" panose="020B0604030504040204" pitchFamily="34" charset="0"/>
                          <a:cs typeface="Arial" panose="020B0604020202020204" pitchFamily="34" charset="0"/>
                        </a:rPr>
                        <a:t>Effective discussions are learner-centric; keep the conversation moving forward and include a summary with key takeaway points. If restricted in your available</a:t>
                      </a:r>
                      <a:r>
                        <a:rPr lang="en-US" sz="1000" baseline="0" dirty="0">
                          <a:effectLst/>
                          <a:latin typeface="Arial" panose="020B0604020202020204" pitchFamily="34" charset="0"/>
                          <a:ea typeface="Verdana" panose="020B0604030504040204" pitchFamily="34" charset="0"/>
                          <a:cs typeface="Arial" panose="020B0604020202020204" pitchFamily="34" charset="0"/>
                        </a:rPr>
                        <a:t> time, consider having partners/small groups discuss then select a few representatives to share with the larger group.</a:t>
                      </a:r>
                      <a:endParaRPr lang="en-US" sz="100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31272948"/>
                  </a:ext>
                </a:extLst>
              </a:tr>
              <a:tr h="1311407">
                <a:tc>
                  <a:txBody>
                    <a:bodyPr/>
                    <a:lstStyle/>
                    <a:p>
                      <a:pPr marL="68580" marR="276225" indent="-6350" algn="l">
                        <a:lnSpc>
                          <a:spcPct val="100000"/>
                        </a:lnSpc>
                        <a:spcBef>
                          <a:spcPts val="600"/>
                        </a:spcBef>
                        <a:spcAft>
                          <a:spcPts val="600"/>
                        </a:spcAft>
                      </a:pPr>
                      <a:r>
                        <a:rPr lang="en-US" sz="1000" dirty="0">
                          <a:effectLst/>
                          <a:latin typeface="Arial" panose="020B0604020202020204" pitchFamily="34" charset="0"/>
                          <a:ea typeface="Verdana" panose="020B0604030504040204" pitchFamily="34" charset="0"/>
                          <a:cs typeface="Arial" panose="020B0604020202020204" pitchFamily="34" charset="0"/>
                        </a:rPr>
                        <a:t>Handling Challenges Effectively - </a:t>
                      </a:r>
                      <a:r>
                        <a:rPr lang="en-US" sz="1000" b="0" dirty="0">
                          <a:effectLst/>
                          <a:latin typeface="Arial" panose="020B0604020202020204" pitchFamily="34" charset="0"/>
                          <a:ea typeface="Verdana" panose="020B0604030504040204" pitchFamily="34" charset="0"/>
                          <a:cs typeface="Arial" panose="020B0604020202020204" pitchFamily="34" charset="0"/>
                        </a:rPr>
                        <a:t>There can be many challenges that occur when teaching a class. Having strategies for challenges that are likely to arise can help you be more prepared.</a:t>
                      </a:r>
                      <a:endParaRPr lang="en-US" sz="100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276225" indent="0" algn="l">
                        <a:lnSpc>
                          <a:spcPct val="100000"/>
                        </a:lnSpc>
                        <a:spcBef>
                          <a:spcPts val="600"/>
                        </a:spcBef>
                        <a:spcAft>
                          <a:spcPts val="600"/>
                        </a:spcAft>
                      </a:pPr>
                      <a:r>
                        <a:rPr lang="en-US" sz="1000" dirty="0">
                          <a:effectLst/>
                          <a:latin typeface="Arial" panose="020B0604020202020204" pitchFamily="34" charset="0"/>
                          <a:ea typeface="Verdana" panose="020B0604030504040204" pitchFamily="34" charset="0"/>
                          <a:cs typeface="Arial" panose="020B0604020202020204" pitchFamily="34" charset="0"/>
                        </a:rPr>
                        <a:t>Be prepared to handle difficult questions, manage emotionally-charged contributions, and allow</a:t>
                      </a:r>
                      <a:r>
                        <a:rPr lang="en-US" sz="1000" baseline="0" dirty="0">
                          <a:effectLst/>
                          <a:latin typeface="Arial" panose="020B0604020202020204" pitchFamily="34" charset="0"/>
                          <a:ea typeface="Verdana" panose="020B0604030504040204" pitchFamily="34" charset="0"/>
                          <a:cs typeface="Arial" panose="020B0604020202020204" pitchFamily="34" charset="0"/>
                        </a:rPr>
                        <a:t> the participants time to process what you have just said or asked (be okay with silence). Utilize on-call resources (e.g., chaplain or Behavioral Health) if/when necessary.</a:t>
                      </a:r>
                      <a:endParaRPr lang="en-US" sz="1000" dirty="0">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69691474"/>
                  </a:ext>
                </a:extLst>
              </a:tr>
              <a:tr h="1052613">
                <a:tc>
                  <a:txBody>
                    <a:bodyPr/>
                    <a:lstStyle/>
                    <a:p>
                      <a:pPr marL="68580" marR="276225" indent="-6350" algn="l">
                        <a:lnSpc>
                          <a:spcPct val="100000"/>
                        </a:lnSpc>
                        <a:spcBef>
                          <a:spcPts val="600"/>
                        </a:spcBef>
                        <a:spcAft>
                          <a:spcPts val="600"/>
                        </a:spcAft>
                      </a:pPr>
                      <a:r>
                        <a:rPr lang="en-US" sz="1000" b="1">
                          <a:solidFill>
                            <a:srgbClr val="000000"/>
                          </a:solidFill>
                          <a:effectLst/>
                          <a:latin typeface="Arial" panose="020B0604020202020204" pitchFamily="34" charset="0"/>
                          <a:ea typeface="Verdana" panose="020B0604030504040204" pitchFamily="34" charset="0"/>
                          <a:cs typeface="Arial" panose="020B0604020202020204" pitchFamily="34" charset="0"/>
                        </a:rPr>
                        <a:t>Be Aware of Timing</a:t>
                      </a:r>
                      <a:r>
                        <a:rPr lang="en-US" sz="1000" b="1" baseline="0">
                          <a:solidFill>
                            <a:srgbClr val="000000"/>
                          </a:solidFill>
                          <a:effectLst/>
                          <a:latin typeface="Arial" panose="020B0604020202020204" pitchFamily="34" charset="0"/>
                          <a:ea typeface="Verdana" panose="020B0604030504040204" pitchFamily="34" charset="0"/>
                          <a:cs typeface="Arial" panose="020B0604020202020204" pitchFamily="34" charset="0"/>
                        </a:rPr>
                        <a:t> </a:t>
                      </a:r>
                      <a:r>
                        <a:rPr lang="en-US" sz="1000" b="1" baseline="0" dirty="0">
                          <a:solidFill>
                            <a:srgbClr val="000000"/>
                          </a:solidFill>
                          <a:effectLst/>
                          <a:latin typeface="Arial" panose="020B0604020202020204" pitchFamily="34" charset="0"/>
                          <a:ea typeface="Verdana" panose="020B0604030504040204" pitchFamily="34" charset="0"/>
                          <a:cs typeface="Arial" panose="020B0604020202020204" pitchFamily="34" charset="0"/>
                        </a:rPr>
                        <a:t>-</a:t>
                      </a:r>
                      <a:r>
                        <a:rPr lang="en-US" sz="1000" b="0" baseline="0" dirty="0">
                          <a:solidFill>
                            <a:srgbClr val="000000"/>
                          </a:solidFill>
                          <a:effectLst/>
                          <a:latin typeface="Arial" panose="020B0604020202020204" pitchFamily="34" charset="0"/>
                          <a:ea typeface="Verdana" panose="020B0604030504040204" pitchFamily="34" charset="0"/>
                          <a:cs typeface="Arial" panose="020B0604020202020204" pitchFamily="34" charset="0"/>
                        </a:rPr>
                        <a:t> Pace yourself to ensure there is sufficient time for practical exercises and group discussion.</a:t>
                      </a:r>
                      <a:endParaRPr lang="en-US" sz="100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tcPr>
                </a:tc>
                <a:tc>
                  <a:txBody>
                    <a:bodyPr/>
                    <a:lstStyle/>
                    <a:p>
                      <a:pPr marL="111125" marR="276225" indent="0" algn="l">
                        <a:lnSpc>
                          <a:spcPct val="100000"/>
                        </a:lnSpc>
                        <a:spcBef>
                          <a:spcPts val="600"/>
                        </a:spcBef>
                        <a:spcAft>
                          <a:spcPts val="600"/>
                        </a:spcAft>
                      </a:pPr>
                      <a:r>
                        <a:rPr lang="en-US" sz="1000" baseline="0" dirty="0">
                          <a:effectLst/>
                          <a:latin typeface="Arial" panose="020B0604020202020204" pitchFamily="34" charset="0"/>
                          <a:ea typeface="Verdana" panose="020B0604030504040204" pitchFamily="34" charset="0"/>
                          <a:cs typeface="Arial" panose="020B0604020202020204" pitchFamily="34" charset="0"/>
                        </a:rPr>
                        <a:t>Leave ample time to review instructions, execute exercises, and hold discussion. If restricted in your available time, consider having volunteers demonstrate an activity for the whole group rather than working in pairs.</a:t>
                      </a:r>
                      <a:endParaRPr lang="en-US" sz="1000" dirty="0">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tcPr>
                </a:tc>
                <a:extLst>
                  <a:ext uri="{0D108BD9-81ED-4DB2-BD59-A6C34878D82A}">
                    <a16:rowId xmlns:a16="http://schemas.microsoft.com/office/drawing/2014/main" val="81627628"/>
                  </a:ext>
                </a:extLst>
              </a:tr>
            </a:tbl>
          </a:graphicData>
        </a:graphic>
      </p:graphicFrame>
      <p:sp>
        <p:nvSpPr>
          <p:cNvPr id="5" name="TextBox 4"/>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iv-A</a:t>
            </a:r>
          </a:p>
        </p:txBody>
      </p:sp>
      <p:sp>
        <p:nvSpPr>
          <p:cNvPr id="8" name="Notes Placeholder 7"/>
          <p:cNvSpPr>
            <a:spLocks noGrp="1"/>
          </p:cNvSpPr>
          <p:nvPr>
            <p:ph type="body" idx="1"/>
          </p:nvPr>
        </p:nvSpPr>
        <p:spPr>
          <a:xfrm>
            <a:off x="753127" y="540169"/>
            <a:ext cx="5944756" cy="833834"/>
          </a:xfrm>
          <a:prstGeom prst="rect">
            <a:avLst/>
          </a:prstGeom>
        </p:spPr>
        <p:txBody>
          <a:bodyPr lIns="95747" tIns="47873" rIns="95747" bIns="47873"/>
          <a:lstStyle/>
          <a:p>
            <a:r>
              <a:rPr lang="en-US" sz="1100" b="1" dirty="0">
                <a:latin typeface="Arial" panose="020B0604020202020204" pitchFamily="34" charset="0"/>
                <a:cs typeface="Arial" panose="020B0604020202020204" pitchFamily="34" charset="0"/>
              </a:rPr>
              <a:t>ACE Training Facilitation Strategies</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Review the SmartGuide prior to the training session. Take notes on when you may use different facilitation strategies to promote an effective learning experience for participants.</a:t>
            </a:r>
          </a:p>
          <a:p>
            <a:endParaRPr lang="en-US" dirty="0"/>
          </a:p>
        </p:txBody>
      </p:sp>
      <p:sp>
        <p:nvSpPr>
          <p:cNvPr id="6" name="TextBox 5">
            <a:extLst>
              <a:ext uri="{FF2B5EF4-FFF2-40B4-BE49-F238E27FC236}">
                <a16:creationId xmlns:a16="http://schemas.microsoft.com/office/drawing/2014/main" id="{CB76FCE1-B6CD-CC41-D72D-CE6C7B42A64E}"/>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1625089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a:r>
              <a:rPr lang="en-US" sz="1200" i="1" dirty="0"/>
              <a:t>iv-B</a:t>
            </a:r>
          </a:p>
        </p:txBody>
      </p:sp>
      <p:graphicFrame>
        <p:nvGraphicFramePr>
          <p:cNvPr id="9" name="Table 8"/>
          <p:cNvGraphicFramePr>
            <a:graphicFrameLocks noGrp="1"/>
          </p:cNvGraphicFramePr>
          <p:nvPr>
            <p:extLst>
              <p:ext uri="{D42A27DB-BD31-4B8C-83A1-F6EECF244321}">
                <p14:modId xmlns:p14="http://schemas.microsoft.com/office/powerpoint/2010/main" val="2997100406"/>
              </p:ext>
            </p:extLst>
          </p:nvPr>
        </p:nvGraphicFramePr>
        <p:xfrm>
          <a:off x="502920" y="430880"/>
          <a:ext cx="6246796" cy="8056804"/>
        </p:xfrm>
        <a:graphic>
          <a:graphicData uri="http://schemas.openxmlformats.org/drawingml/2006/table">
            <a:tbl>
              <a:tblPr firstRow="1" bandRow="1">
                <a:tableStyleId>{5C22544A-7EE6-4342-B048-85BDC9FD1C3A}</a:tableStyleId>
              </a:tblPr>
              <a:tblGrid>
                <a:gridCol w="6246796">
                  <a:extLst>
                    <a:ext uri="{9D8B030D-6E8A-4147-A177-3AD203B41FA5}">
                      <a16:colId xmlns:a16="http://schemas.microsoft.com/office/drawing/2014/main" val="20000"/>
                    </a:ext>
                  </a:extLst>
                </a:gridCol>
              </a:tblGrid>
              <a:tr h="8056804">
                <a:tc>
                  <a: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Instructor SmartGuide Format</a:t>
                      </a: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r>
                        <a:rPr lang="en-US" sz="1100" b="0" kern="1200" dirty="0">
                          <a:solidFill>
                            <a:schemeClr val="tx1"/>
                          </a:solidFill>
                          <a:effectLst/>
                          <a:latin typeface="Arial" panose="020B0604020202020204" pitchFamily="34" charset="0"/>
                          <a:ea typeface="+mn-ea"/>
                          <a:cs typeface="Arial" panose="020B0604020202020204" pitchFamily="34" charset="0"/>
                        </a:rPr>
                        <a:t>This SmartGuide has been designed to be user-friendly while containing as much information as possible to help you present this suicide prevention training module. </a:t>
                      </a: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r>
                        <a:rPr lang="en-US" sz="1100" b="0" kern="1200" dirty="0">
                          <a:solidFill>
                            <a:schemeClr val="tx1"/>
                          </a:solidFill>
                          <a:effectLst/>
                          <a:latin typeface="Arial" panose="020B0604020202020204" pitchFamily="34" charset="0"/>
                          <a:ea typeface="+mn-ea"/>
                          <a:cs typeface="Arial" panose="020B0604020202020204" pitchFamily="34" charset="0"/>
                        </a:rPr>
                        <a:t>At the beginning of the module is a very short introduction for the trainer, which explains the intent of the material.</a:t>
                      </a:r>
                    </a:p>
                    <a:p>
                      <a:r>
                        <a:rPr lang="en-US" sz="1100" b="0" kern="1200" dirty="0">
                          <a:solidFill>
                            <a:schemeClr val="tx1"/>
                          </a:solidFill>
                          <a:effectLst/>
                          <a:latin typeface="Arial" panose="020B0604020202020204" pitchFamily="34" charset="0"/>
                          <a:ea typeface="+mn-ea"/>
                          <a:cs typeface="Arial" panose="020B0604020202020204" pitchFamily="34" charset="0"/>
                        </a:rPr>
                        <a:t> </a:t>
                      </a:r>
                    </a:p>
                    <a:p>
                      <a:r>
                        <a:rPr lang="en-US" sz="1100" b="0" kern="1200" dirty="0">
                          <a:solidFill>
                            <a:schemeClr val="tx1"/>
                          </a:solidFill>
                          <a:effectLst/>
                          <a:latin typeface="Arial" panose="020B0604020202020204" pitchFamily="34" charset="0"/>
                          <a:ea typeface="+mn-ea"/>
                          <a:cs typeface="Arial" panose="020B0604020202020204" pitchFamily="34" charset="0"/>
                        </a:rPr>
                        <a:t>When notes pages are printed and the booklet is opened, you will see the format below. On the slide page,</a:t>
                      </a:r>
                      <a:r>
                        <a:rPr lang="en-US" sz="1100" b="0" kern="1200" baseline="0" dirty="0">
                          <a:solidFill>
                            <a:schemeClr val="tx1"/>
                          </a:solidFill>
                          <a:effectLst/>
                          <a:latin typeface="Arial" panose="020B0604020202020204" pitchFamily="34" charset="0"/>
                          <a:ea typeface="+mn-ea"/>
                          <a:cs typeface="Arial" panose="020B0604020202020204" pitchFamily="34" charset="0"/>
                        </a:rPr>
                        <a:t> </a:t>
                      </a:r>
                      <a:r>
                        <a:rPr lang="en-US" sz="1100" b="0" kern="1200" dirty="0">
                          <a:solidFill>
                            <a:schemeClr val="tx1"/>
                          </a:solidFill>
                          <a:effectLst/>
                          <a:latin typeface="Arial" panose="020B0604020202020204" pitchFamily="34" charset="0"/>
                          <a:ea typeface="+mn-ea"/>
                          <a:cs typeface="Arial" panose="020B0604020202020204" pitchFamily="34" charset="0"/>
                        </a:rPr>
                        <a:t>Side A, is a depiction of the slide, followed by a statement of slide intent. Key</a:t>
                      </a:r>
                      <a:r>
                        <a:rPr lang="en-US" sz="1100" b="0" kern="1200" baseline="0" dirty="0">
                          <a:solidFill>
                            <a:schemeClr val="tx1"/>
                          </a:solidFill>
                          <a:effectLst/>
                          <a:latin typeface="Arial" panose="020B0604020202020204" pitchFamily="34" charset="0"/>
                          <a:ea typeface="+mn-ea"/>
                          <a:cs typeface="Arial" panose="020B0604020202020204" pitchFamily="34" charset="0"/>
                        </a:rPr>
                        <a:t> points and sample talking points continue on Slide B, when necessary.</a:t>
                      </a:r>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r>
                        <a:rPr lang="en-US" sz="1100" b="0" kern="1200" dirty="0">
                          <a:solidFill>
                            <a:schemeClr val="tx1"/>
                          </a:solidFill>
                          <a:effectLst/>
                          <a:latin typeface="Arial" panose="020B0604020202020204" pitchFamily="34" charset="0"/>
                          <a:ea typeface="+mn-ea"/>
                          <a:cs typeface="Arial" panose="020B0604020202020204" pitchFamily="34" charset="0"/>
                        </a:rPr>
                        <a:t>The key points are highlighted in yellow and they briefly describe what must be covered to meet the intent of the slide. These are followed by more details or instructions. </a:t>
                      </a:r>
                    </a:p>
                    <a:p>
                      <a:r>
                        <a:rPr lang="en-US" sz="1100" b="0" kern="1200" dirty="0">
                          <a:solidFill>
                            <a:schemeClr val="tx1"/>
                          </a:solidFill>
                          <a:effectLst/>
                          <a:latin typeface="Arial" panose="020B0604020202020204" pitchFamily="34" charset="0"/>
                          <a:ea typeface="+mn-ea"/>
                          <a:cs typeface="Arial" panose="020B0604020202020204" pitchFamily="34" charset="0"/>
                        </a:rPr>
                        <a:t> </a:t>
                      </a:r>
                    </a:p>
                    <a:p>
                      <a:r>
                        <a:rPr lang="en-US" sz="1100" b="0" kern="1200" dirty="0">
                          <a:solidFill>
                            <a:schemeClr val="tx1"/>
                          </a:solidFill>
                          <a:effectLst/>
                          <a:latin typeface="Arial" panose="020B0604020202020204" pitchFamily="34" charset="0"/>
                          <a:ea typeface="+mn-ea"/>
                          <a:cs typeface="Arial" panose="020B0604020202020204" pitchFamily="34" charset="0"/>
                        </a:rPr>
                        <a:t>The key points tell you </a:t>
                      </a:r>
                      <a:r>
                        <a:rPr lang="en-US" sz="1100" b="0" i="1" u="sng" kern="1200" dirty="0">
                          <a:solidFill>
                            <a:schemeClr val="tx1"/>
                          </a:solidFill>
                          <a:effectLst/>
                          <a:latin typeface="Arial" panose="020B0604020202020204" pitchFamily="34" charset="0"/>
                          <a:ea typeface="+mn-ea"/>
                          <a:cs typeface="Arial" panose="020B0604020202020204" pitchFamily="34" charset="0"/>
                        </a:rPr>
                        <a:t>what you need to do</a:t>
                      </a:r>
                      <a:r>
                        <a:rPr lang="en-US" sz="1100" b="0" kern="1200" dirty="0">
                          <a:solidFill>
                            <a:schemeClr val="tx1"/>
                          </a:solidFill>
                          <a:effectLst/>
                          <a:latin typeface="Arial" panose="020B0604020202020204" pitchFamily="34" charset="0"/>
                          <a:ea typeface="+mn-ea"/>
                          <a:cs typeface="Arial" panose="020B0604020202020204" pitchFamily="34" charset="0"/>
                        </a:rPr>
                        <a:t>, while the bulleted notes explain </a:t>
                      </a:r>
                      <a:r>
                        <a:rPr lang="en-US" sz="1100" b="0" i="1" u="sng" kern="1200" dirty="0">
                          <a:solidFill>
                            <a:schemeClr val="tx1"/>
                          </a:solidFill>
                          <a:effectLst/>
                          <a:latin typeface="Arial" panose="020B0604020202020204" pitchFamily="34" charset="0"/>
                          <a:ea typeface="+mn-ea"/>
                          <a:cs typeface="Arial" panose="020B0604020202020204" pitchFamily="34" charset="0"/>
                        </a:rPr>
                        <a:t>how to do it</a:t>
                      </a:r>
                      <a:r>
                        <a:rPr lang="en-US" sz="1100" b="0" kern="1200" dirty="0">
                          <a:solidFill>
                            <a:schemeClr val="tx1"/>
                          </a:solidFill>
                          <a:effectLst/>
                          <a:latin typeface="Arial" panose="020B0604020202020204" pitchFamily="34" charset="0"/>
                          <a:ea typeface="+mn-ea"/>
                          <a:cs typeface="Arial" panose="020B0604020202020204" pitchFamily="34" charset="0"/>
                        </a:rPr>
                        <a:t>. </a:t>
                      </a: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r>
                        <a:rPr lang="en-US" sz="1100" b="0" kern="1200" dirty="0">
                          <a:solidFill>
                            <a:schemeClr val="tx1"/>
                          </a:solidFill>
                          <a:effectLst/>
                          <a:latin typeface="Arial" panose="020B0604020202020204" pitchFamily="34" charset="0"/>
                          <a:ea typeface="+mn-ea"/>
                          <a:cs typeface="Arial" panose="020B0604020202020204" pitchFamily="34" charset="0"/>
                        </a:rPr>
                        <a:t>When you start preparing to train the module, you should read all of the detailed information. When you become more familiar with the material, the highlighted key points will be enough to remind you how to train each slide effectively.</a:t>
                      </a:r>
                    </a:p>
                  </a:txBody>
                  <a:tcPr marL="97124" marR="97124" marT="46265" marB="4626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2" name="Picture 1"/>
          <p:cNvPicPr>
            <a:picLocks noChangeAspect="1"/>
          </p:cNvPicPr>
          <p:nvPr/>
        </p:nvPicPr>
        <p:blipFill>
          <a:blip r:embed="rId3"/>
          <a:stretch>
            <a:fillRect/>
          </a:stretch>
        </p:blipFill>
        <p:spPr>
          <a:xfrm>
            <a:off x="878117" y="3514025"/>
            <a:ext cx="2691674" cy="3523077"/>
          </a:xfrm>
          <a:prstGeom prst="rect">
            <a:avLst/>
          </a:prstGeom>
          <a:ln>
            <a:solidFill>
              <a:schemeClr val="tx1"/>
            </a:solidFill>
          </a:ln>
        </p:spPr>
      </p:pic>
      <p:pic>
        <p:nvPicPr>
          <p:cNvPr id="3" name="Picture 2"/>
          <p:cNvPicPr>
            <a:picLocks noChangeAspect="1"/>
          </p:cNvPicPr>
          <p:nvPr/>
        </p:nvPicPr>
        <p:blipFill>
          <a:blip r:embed="rId4"/>
          <a:stretch>
            <a:fillRect/>
          </a:stretch>
        </p:blipFill>
        <p:spPr>
          <a:xfrm>
            <a:off x="3748685" y="3514025"/>
            <a:ext cx="2678949" cy="3523077"/>
          </a:xfrm>
          <a:prstGeom prst="rect">
            <a:avLst/>
          </a:prstGeom>
          <a:ln>
            <a:solidFill>
              <a:schemeClr val="tx1"/>
            </a:solidFill>
          </a:ln>
        </p:spPr>
      </p:pic>
      <p:sp>
        <p:nvSpPr>
          <p:cNvPr id="4" name="TextBox 3">
            <a:extLst>
              <a:ext uri="{FF2B5EF4-FFF2-40B4-BE49-F238E27FC236}">
                <a16:creationId xmlns:a16="http://schemas.microsoft.com/office/drawing/2014/main" id="{2D0BFAA4-2099-09F6-1BD2-3E8314D6435B}"/>
              </a:ext>
            </a:extLst>
          </p:cNvPr>
          <p:cNvSpPr txBox="1"/>
          <p:nvPr/>
        </p:nvSpPr>
        <p:spPr>
          <a:xfrm>
            <a:off x="3657600" y="59770"/>
            <a:ext cx="3645095"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Base Module</a:t>
            </a:r>
          </a:p>
        </p:txBody>
      </p:sp>
    </p:spTree>
    <p:extLst>
      <p:ext uri="{BB962C8B-B14F-4D97-AF65-F5344CB8AC3E}">
        <p14:creationId xmlns:p14="http://schemas.microsoft.com/office/powerpoint/2010/main" val="21826535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2_Title_Slide_Dark">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021" y="3693897"/>
            <a:ext cx="9152021" cy="1473960"/>
          </a:xfrm>
          <a:prstGeom prst="rect">
            <a:avLst/>
          </a:prstGeom>
        </p:spPr>
      </p:pic>
      <p:pic>
        <p:nvPicPr>
          <p:cNvPr id="15"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r="-33"/>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a:t>Click to edit Master title style </a:t>
            </a:r>
          </a:p>
        </p:txBody>
      </p:sp>
      <p:sp>
        <p:nvSpPr>
          <p:cNvPr id="6" name="Text Placeholder 7"/>
          <p:cNvSpPr>
            <a:spLocks noGrp="1"/>
          </p:cNvSpPr>
          <p:nvPr>
            <p:ph type="body" sz="quarter" idx="14"/>
          </p:nvPr>
        </p:nvSpPr>
        <p:spPr>
          <a:xfrm>
            <a:off x="312047" y="4547973"/>
            <a:ext cx="7041254" cy="294268"/>
          </a:xfrm>
          <a:prstGeom prst="rect">
            <a:avLst/>
          </a:prstGeom>
          <a:noFill/>
          <a:ln w="9525">
            <a:noFill/>
            <a:miter lim="800000"/>
            <a:headEnd/>
            <a:tailEnd/>
          </a:ln>
        </p:spPr>
        <p:txBody>
          <a:bodyPr/>
          <a:lstStyle>
            <a:lvl1pPr>
              <a:lnSpc>
                <a:spcPts val="2000"/>
              </a:lnSpc>
              <a:defRPr lang="en-US" sz="1600" b="0" kern="1200" cap="all" baseline="0" dirty="0" smtClean="0">
                <a:solidFill>
                  <a:schemeClr val="bg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a:t>Click to edit Master text styles</a:t>
            </a:r>
          </a:p>
        </p:txBody>
      </p:sp>
      <p:sp>
        <p:nvSpPr>
          <p:cNvPr id="3" name="Content Placeholder 2"/>
          <p:cNvSpPr>
            <a:spLocks noGrp="1"/>
          </p:cNvSpPr>
          <p:nvPr>
            <p:ph sz="quarter" idx="15"/>
          </p:nvPr>
        </p:nvSpPr>
        <p:spPr>
          <a:xfrm>
            <a:off x="312047" y="3991229"/>
            <a:ext cx="7041253" cy="514035"/>
          </a:xfrm>
          <a:prstGeom prst="rect">
            <a:avLst/>
          </a:prstGeom>
        </p:spPr>
        <p:txBody>
          <a:bodyPr/>
          <a:lstStyle>
            <a:lvl1pPr>
              <a:defRPr sz="1600" cap="all" baseline="0">
                <a:solidFill>
                  <a:schemeClr val="bg1"/>
                </a:solidFill>
              </a:defRPr>
            </a:lvl1pPr>
          </a:lstStyle>
          <a:p>
            <a:pPr lvl="0"/>
            <a:endParaRPr lang="en-US"/>
          </a:p>
        </p:txBody>
      </p:sp>
      <p:sp>
        <p:nvSpPr>
          <p:cNvPr id="17" name="Rectangle 16"/>
          <p:cNvSpPr/>
          <p:nvPr userDrawn="1"/>
        </p:nvSpPr>
        <p:spPr>
          <a:xfrm>
            <a:off x="-8023" y="6475118"/>
            <a:ext cx="9152023" cy="39695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579980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425566" y="3969"/>
            <a:ext cx="6718434" cy="66278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Tree>
    <p:extLst>
      <p:ext uri="{BB962C8B-B14F-4D97-AF65-F5344CB8AC3E}">
        <p14:creationId xmlns:p14="http://schemas.microsoft.com/office/powerpoint/2010/main" val="795670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2425566" y="3969"/>
            <a:ext cx="6718434" cy="66278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Tree>
    <p:extLst>
      <p:ext uri="{BB962C8B-B14F-4D97-AF65-F5344CB8AC3E}">
        <p14:creationId xmlns:p14="http://schemas.microsoft.com/office/powerpoint/2010/main" val="1823424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2_Title_Slide_Ligh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28187" r="37478"/>
          <a:stretch/>
        </p:blipFill>
        <p:spPr>
          <a:xfrm>
            <a:off x="0" y="3325565"/>
            <a:ext cx="9144000" cy="2329808"/>
          </a:xfrm>
          <a:prstGeom prst="rect">
            <a:avLst/>
          </a:prstGeom>
        </p:spPr>
      </p:pic>
      <p:pic>
        <p:nvPicPr>
          <p:cNvPr id="15"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r="-33"/>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a:t>Click to edit Master title style </a:t>
            </a:r>
          </a:p>
        </p:txBody>
      </p:sp>
      <p:sp>
        <p:nvSpPr>
          <p:cNvPr id="17" name="Rectangle 16"/>
          <p:cNvSpPr/>
          <p:nvPr userDrawn="1"/>
        </p:nvSpPr>
        <p:spPr>
          <a:xfrm>
            <a:off x="1" y="6461041"/>
            <a:ext cx="9144000" cy="39695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7"/>
          <p:cNvSpPr>
            <a:spLocks noGrp="1"/>
          </p:cNvSpPr>
          <p:nvPr>
            <p:ph type="body" sz="quarter" idx="14"/>
          </p:nvPr>
        </p:nvSpPr>
        <p:spPr>
          <a:xfrm>
            <a:off x="312047" y="4547973"/>
            <a:ext cx="7041254" cy="294268"/>
          </a:xfrm>
          <a:prstGeom prst="rect">
            <a:avLst/>
          </a:prstGeom>
          <a:noFill/>
          <a:ln w="9525">
            <a:noFill/>
            <a:miter lim="800000"/>
            <a:headEnd/>
            <a:tailEnd/>
          </a:ln>
        </p:spPr>
        <p:txBody>
          <a:bodyPr/>
          <a:lstStyle>
            <a:lvl1pPr>
              <a:lnSpc>
                <a:spcPts val="2000"/>
              </a:lnSpc>
              <a:defRPr lang="en-US" sz="1600" b="0" kern="1200" cap="all" baseline="0" dirty="0" smtClean="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a:t>Click to edit Master text styles</a:t>
            </a:r>
          </a:p>
        </p:txBody>
      </p:sp>
      <p:sp>
        <p:nvSpPr>
          <p:cNvPr id="19" name="Content Placeholder 2"/>
          <p:cNvSpPr>
            <a:spLocks noGrp="1"/>
          </p:cNvSpPr>
          <p:nvPr>
            <p:ph sz="quarter" idx="15"/>
          </p:nvPr>
        </p:nvSpPr>
        <p:spPr>
          <a:xfrm>
            <a:off x="312047" y="3991229"/>
            <a:ext cx="7041253" cy="514035"/>
          </a:xfrm>
          <a:prstGeom prst="rect">
            <a:avLst/>
          </a:prstGeom>
        </p:spPr>
        <p:txBody>
          <a:bodyPr/>
          <a:lstStyle>
            <a:lvl1pPr>
              <a:defRPr sz="1600" cap="all" baseline="0">
                <a:solidFill>
                  <a:schemeClr val="tx1"/>
                </a:solidFill>
              </a:defRPr>
            </a:lvl1pPr>
          </a:lstStyle>
          <a:p>
            <a:pPr lvl="0"/>
            <a:endParaRPr lang="en-US"/>
          </a:p>
        </p:txBody>
      </p:sp>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451273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2_Transition_Slide">
    <p:spTree>
      <p:nvGrpSpPr>
        <p:cNvPr id="1" name=""/>
        <p:cNvGrpSpPr/>
        <p:nvPr/>
      </p:nvGrpSpPr>
      <p:grpSpPr>
        <a:xfrm>
          <a:off x="0" y="0"/>
          <a:ext cx="0" cy="0"/>
          <a:chOff x="0" y="0"/>
          <a:chExt cx="0" cy="0"/>
        </a:xfrm>
      </p:grpSpPr>
      <p:pic>
        <p:nvPicPr>
          <p:cNvPr id="10"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300248" y="3379572"/>
            <a:ext cx="705305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Placeholder 1"/>
          <p:cNvSpPr>
            <a:spLocks noGrp="1"/>
          </p:cNvSpPr>
          <p:nvPr>
            <p:ph type="title"/>
          </p:nvPr>
        </p:nvSpPr>
        <p:spPr bwMode="auto">
          <a:xfrm>
            <a:off x="304800" y="2147673"/>
            <a:ext cx="7257923" cy="1285874"/>
          </a:xfrm>
          <a:prstGeom prst="rect">
            <a:avLst/>
          </a:prstGeom>
          <a:noFill/>
          <a:ln w="9525">
            <a:noFill/>
            <a:miter lim="800000"/>
            <a:headEnd/>
            <a:tailEnd/>
          </a:ln>
        </p:spPr>
        <p:txBody>
          <a:bodyPr anchor="b"/>
          <a:lstStyle>
            <a:lvl1pPr>
              <a:defRPr sz="4000" baseline="0">
                <a:solidFill>
                  <a:schemeClr val="tx1"/>
                </a:solidFill>
              </a:defRPr>
            </a:lvl1pPr>
          </a:lstStyle>
          <a:p>
            <a:pPr lvl="0"/>
            <a:r>
              <a:rPr lang="en-US"/>
              <a:t>Click to edit Master title style</a:t>
            </a:r>
          </a:p>
        </p:txBody>
      </p:sp>
      <p:sp>
        <p:nvSpPr>
          <p:cNvPr id="6" name="Text Placeholder 5"/>
          <p:cNvSpPr>
            <a:spLocks noGrp="1"/>
          </p:cNvSpPr>
          <p:nvPr>
            <p:ph type="body" sz="quarter" idx="12" hasCustomPrompt="1"/>
          </p:nvPr>
        </p:nvSpPr>
        <p:spPr>
          <a:xfrm>
            <a:off x="304800" y="3693897"/>
            <a:ext cx="7257923" cy="854075"/>
          </a:xfrm>
          <a:prstGeom prst="rect">
            <a:avLst/>
          </a:prstGeom>
        </p:spPr>
        <p:txBody>
          <a:bodyPr/>
          <a:lstStyle>
            <a:lvl1pPr>
              <a:defRPr sz="2000" b="0" cap="all" baseline="0"/>
            </a:lvl1pPr>
          </a:lstStyle>
          <a:p>
            <a:pPr lvl="0"/>
            <a:r>
              <a:rPr lang="en-US"/>
              <a:t>CLICK TO EDIT MASTER TEXT STYLES</a:t>
            </a:r>
          </a:p>
        </p:txBody>
      </p:sp>
    </p:spTree>
    <p:extLst>
      <p:ext uri="{BB962C8B-B14F-4D97-AF65-F5344CB8AC3E}">
        <p14:creationId xmlns:p14="http://schemas.microsoft.com/office/powerpoint/2010/main" val="551757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2_TitleAndContent">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304800" y="1228725"/>
            <a:ext cx="8605838" cy="4714874"/>
          </a:xfrm>
          <a:prstGeom prst="rect">
            <a:avLst/>
          </a:prstGeom>
          <a:noFill/>
          <a:ln w="9525">
            <a:noFill/>
            <a:miter lim="800000"/>
            <a:headEnd/>
            <a:tailEnd/>
          </a:ln>
        </p:spPr>
        <p:txBody>
          <a:bodyPr/>
          <a:lstStyle>
            <a:lvl1pPr marL="0" indent="0">
              <a:buNone/>
              <a:defRPr sz="14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itle Placeholder 1"/>
          <p:cNvSpPr>
            <a:spLocks noGrp="1"/>
          </p:cNvSpPr>
          <p:nvPr>
            <p:ph type="title"/>
          </p:nvPr>
        </p:nvSpPr>
        <p:spPr bwMode="auto">
          <a:xfrm>
            <a:off x="993567" y="266263"/>
            <a:ext cx="7175586" cy="457200"/>
          </a:xfrm>
          <a:prstGeom prst="rect">
            <a:avLst/>
          </a:prstGeom>
          <a:noFill/>
          <a:ln w="9525">
            <a:noFill/>
            <a:miter lim="800000"/>
            <a:headEnd/>
            <a:tailEnd/>
          </a:ln>
        </p:spPr>
        <p:txBody>
          <a:bodyPr/>
          <a:lstStyle>
            <a:lvl1pPr>
              <a:defRPr sz="2400"/>
            </a:lvl1pPr>
          </a:lstStyle>
          <a:p>
            <a:pPr lvl="0"/>
            <a:r>
              <a:rPr lang="en-US"/>
              <a:t>Click to edit Master title style</a:t>
            </a:r>
          </a:p>
        </p:txBody>
      </p:sp>
      <p:pic>
        <p:nvPicPr>
          <p:cNvPr id="5"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4279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2_Title_Only">
    <p:spTree>
      <p:nvGrpSpPr>
        <p:cNvPr id="1" name=""/>
        <p:cNvGrpSpPr/>
        <p:nvPr/>
      </p:nvGrpSpPr>
      <p:grpSpPr>
        <a:xfrm>
          <a:off x="0" y="0"/>
          <a:ext cx="0" cy="0"/>
          <a:chOff x="0" y="0"/>
          <a:chExt cx="0" cy="0"/>
        </a:xfrm>
      </p:grpSpPr>
      <p:sp>
        <p:nvSpPr>
          <p:cNvPr id="10" name="Title Placeholder 1"/>
          <p:cNvSpPr>
            <a:spLocks noGrp="1"/>
          </p:cNvSpPr>
          <p:nvPr>
            <p:ph type="title"/>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a:t>Click to edit Master title style</a:t>
            </a:r>
          </a:p>
        </p:txBody>
      </p:sp>
      <p:pic>
        <p:nvPicPr>
          <p:cNvPr id="4"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22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2_Blank_With_Header_and_Footer">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a:t>BLANK SLIDE</a:t>
            </a:r>
          </a:p>
        </p:txBody>
      </p:sp>
      <p:pic>
        <p:nvPicPr>
          <p:cNvPr id="4"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6597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R2_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tx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dirty="0"/>
          </a:p>
        </p:txBody>
      </p:sp>
    </p:spTree>
    <p:extLst>
      <p:ext uri="{BB962C8B-B14F-4D97-AF65-F5344CB8AC3E}">
        <p14:creationId xmlns:p14="http://schemas.microsoft.com/office/powerpoint/2010/main" val="2744494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idden Slide Layout">
    <p:spTree>
      <p:nvGrpSpPr>
        <p:cNvPr id="1" name=""/>
        <p:cNvGrpSpPr/>
        <p:nvPr/>
      </p:nvGrpSpPr>
      <p:grpSpPr>
        <a:xfrm>
          <a:off x="0" y="0"/>
          <a:ext cx="0" cy="0"/>
          <a:chOff x="0" y="0"/>
          <a:chExt cx="0" cy="0"/>
        </a:xfrm>
      </p:grpSpPr>
      <p:grpSp>
        <p:nvGrpSpPr>
          <p:cNvPr id="5" name="Group 6"/>
          <p:cNvGrpSpPr>
            <a:grpSpLocks/>
          </p:cNvGrpSpPr>
          <p:nvPr userDrawn="1"/>
        </p:nvGrpSpPr>
        <p:grpSpPr bwMode="auto">
          <a:xfrm>
            <a:off x="515938" y="6388100"/>
            <a:ext cx="1487487" cy="334963"/>
            <a:chOff x="584463" y="6287678"/>
            <a:chExt cx="2204673" cy="497413"/>
          </a:xfrm>
        </p:grpSpPr>
        <p:sp>
          <p:nvSpPr>
            <p:cNvPr id="6" name="Rectangle 5"/>
            <p:cNvSpPr/>
            <p:nvPr userDrawn="1"/>
          </p:nvSpPr>
          <p:spPr>
            <a:xfrm>
              <a:off x="584463" y="6287678"/>
              <a:ext cx="2204673" cy="497413"/>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base">
                <a:spcBef>
                  <a:spcPct val="0"/>
                </a:spcBef>
                <a:spcAft>
                  <a:spcPct val="0"/>
                </a:spcAft>
                <a:defRPr/>
              </a:pPr>
              <a:endParaRPr lang="en-US" dirty="0">
                <a:solidFill>
                  <a:prstClr val="black"/>
                </a:solidFill>
              </a:endParaRPr>
            </a:p>
          </p:txBody>
        </p:sp>
        <p:pic>
          <p:nvPicPr>
            <p:cNvPr id="7"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4881" y="6313277"/>
              <a:ext cx="1923837" cy="44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itle 3"/>
          <p:cNvSpPr>
            <a:spLocks noGrp="1"/>
          </p:cNvSpPr>
          <p:nvPr>
            <p:ph type="title"/>
          </p:nvPr>
        </p:nvSpPr>
        <p:spPr>
          <a:xfrm>
            <a:off x="1461406" y="391886"/>
            <a:ext cx="7053943" cy="1071789"/>
          </a:xfrm>
          <a:prstGeom prst="rect">
            <a:avLst/>
          </a:prstGeom>
        </p:spPr>
        <p:txBody>
          <a:bodyPr/>
          <a:lstStyle/>
          <a:p>
            <a:r>
              <a:rPr lang="en-US"/>
              <a:t>Click to edit Master title style</a:t>
            </a:r>
          </a:p>
        </p:txBody>
      </p:sp>
      <p:sp>
        <p:nvSpPr>
          <p:cNvPr id="8" name="Content Placeholder 2"/>
          <p:cNvSpPr>
            <a:spLocks noGrp="1"/>
          </p:cNvSpPr>
          <p:nvPr>
            <p:ph idx="1"/>
          </p:nvPr>
        </p:nvSpPr>
        <p:spPr>
          <a:xfrm>
            <a:off x="628650" y="1909011"/>
            <a:ext cx="7886700" cy="4203031"/>
          </a:xfrm>
          <a:prstGeom prst="rect">
            <a:avLst/>
          </a:prstGeo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10"/>
          </p:nvPr>
        </p:nvSpPr>
        <p:spPr/>
        <p:txBody>
          <a:bodyPr/>
          <a:lstStyle>
            <a:lvl1pPr>
              <a:defRPr/>
            </a:lvl1pPr>
          </a:lstStyle>
          <a:p>
            <a:pPr>
              <a:defRPr/>
            </a:pPr>
            <a:fld id="{DF44A2C8-B7B8-4D53-B00F-746F93B651D5}" type="slidenum">
              <a:rPr lang="en-US">
                <a:solidFill>
                  <a:srgbClr val="303030"/>
                </a:solidFill>
              </a:rPr>
              <a:pPr>
                <a:defRPr/>
              </a:pPr>
              <a:t>‹#›</a:t>
            </a:fld>
            <a:endParaRPr lang="en-US" dirty="0">
              <a:solidFill>
                <a:srgbClr val="303030"/>
              </a:solidFill>
            </a:endParaRPr>
          </a:p>
        </p:txBody>
      </p:sp>
    </p:spTree>
    <p:extLst>
      <p:ext uri="{BB962C8B-B14F-4D97-AF65-F5344CB8AC3E}">
        <p14:creationId xmlns:p14="http://schemas.microsoft.com/office/powerpoint/2010/main" val="2675482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Tree>
    <p:extLst>
      <p:ext uri="{BB962C8B-B14F-4D97-AF65-F5344CB8AC3E}">
        <p14:creationId xmlns:p14="http://schemas.microsoft.com/office/powerpoint/2010/main" val="1967111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 y="-1"/>
            <a:ext cx="9144000" cy="6866021"/>
          </a:xfrm>
          <a:prstGeom prst="rect">
            <a:avLst/>
          </a:prstGeom>
        </p:spPr>
      </p:pic>
      <p:pic>
        <p:nvPicPr>
          <p:cNvPr id="8" name="Picture 7"/>
          <p:cNvPicPr>
            <a:picLocks noChangeAspect="1"/>
          </p:cNvPicPr>
          <p:nvPr userDrawn="1"/>
        </p:nvPicPr>
        <p:blipFill rotWithShape="1">
          <a:blip r:embed="rId11" cstate="print">
            <a:extLst>
              <a:ext uri="{28A0092B-C50C-407E-A947-70E740481C1C}">
                <a14:useLocalDpi xmlns:a14="http://schemas.microsoft.com/office/drawing/2010/main" val="0"/>
              </a:ext>
            </a:extLst>
          </a:blip>
          <a:srcRect/>
          <a:stretch/>
        </p:blipFill>
        <p:spPr>
          <a:xfrm>
            <a:off x="0" y="5764093"/>
            <a:ext cx="9144000" cy="1101928"/>
          </a:xfrm>
          <a:prstGeom prst="rect">
            <a:avLst/>
          </a:prstGeom>
        </p:spPr>
      </p:pic>
      <p:sp>
        <p:nvSpPr>
          <p:cNvPr id="10" name="Text Placeholder 2"/>
          <p:cNvSpPr>
            <a:spLocks noGrp="1"/>
          </p:cNvSpPr>
          <p:nvPr>
            <p:ph type="body" idx="1"/>
          </p:nvPr>
        </p:nvSpPr>
        <p:spPr bwMode="auto">
          <a:xfrm>
            <a:off x="304800" y="1228725"/>
            <a:ext cx="861377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 name="Title Placeholder 1"/>
          <p:cNvSpPr>
            <a:spLocks noGrp="1"/>
          </p:cNvSpPr>
          <p:nvPr>
            <p:ph type="title"/>
          </p:nvPr>
        </p:nvSpPr>
        <p:spPr bwMode="auto">
          <a:xfrm>
            <a:off x="1009144" y="234950"/>
            <a:ext cx="6697662" cy="801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text</a:t>
            </a:r>
          </a:p>
        </p:txBody>
      </p:sp>
      <p:sp>
        <p:nvSpPr>
          <p:cNvPr id="2" name="Rectangle 1">
            <a:extLst>
              <a:ext uri="{FF2B5EF4-FFF2-40B4-BE49-F238E27FC236}">
                <a16:creationId xmlns:a16="http://schemas.microsoft.com/office/drawing/2014/main" id="{D0DF89DD-36C3-35FF-3327-5C5333E14AA4}"/>
              </a:ext>
            </a:extLst>
          </p:cNvPr>
          <p:cNvSpPr/>
          <p:nvPr userDrawn="1"/>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spTree>
    <p:extLst>
      <p:ext uri="{BB962C8B-B14F-4D97-AF65-F5344CB8AC3E}">
        <p14:creationId xmlns:p14="http://schemas.microsoft.com/office/powerpoint/2010/main" val="378269369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5" r:id="rId5"/>
    <p:sldLayoutId id="2147483686" r:id="rId6"/>
    <p:sldLayoutId id="2147483687" r:id="rId7"/>
    <p:sldLayoutId id="2147483688" r:id="rId8"/>
  </p:sldLayoutIdLst>
  <p:hf sldNum="0" hdr="0" ftr="0" dt="0"/>
  <p:txStyles>
    <p:titleStyle>
      <a:lvl1pPr algn="l" rtl="0" eaLnBrk="0" fontAlgn="base" hangingPunct="0">
        <a:spcBef>
          <a:spcPct val="0"/>
        </a:spcBef>
        <a:spcAft>
          <a:spcPct val="0"/>
        </a:spcAft>
        <a:defRPr sz="20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
        <p:nvSpPr>
          <p:cNvPr id="4" name="Rectangle 3">
            <a:extLst>
              <a:ext uri="{FF2B5EF4-FFF2-40B4-BE49-F238E27FC236}">
                <a16:creationId xmlns:a16="http://schemas.microsoft.com/office/drawing/2014/main" id="{3A4632C6-F90A-A48B-B337-97323E718DC0}"/>
              </a:ext>
            </a:extLst>
          </p:cNvPr>
          <p:cNvSpPr/>
          <p:nvPr userDrawn="1"/>
        </p:nvSpPr>
        <p:spPr>
          <a:xfrm>
            <a:off x="0" y="897491"/>
            <a:ext cx="9143998" cy="114136"/>
          </a:xfrm>
          <a:prstGeom prst="rect">
            <a:avLst/>
          </a:prstGeom>
          <a:solidFill>
            <a:srgbClr val="FCBD30"/>
          </a:solidFill>
          <a:ln w="9525" cap="flat" cmpd="sng" algn="ctr">
            <a:solidFill>
              <a:sysClr val="windowText" lastClr="000000"/>
            </a:solid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C82A4935-FADD-75F0-2A3A-0E3546E19173}"/>
              </a:ext>
            </a:extLst>
          </p:cNvPr>
          <p:cNvSpPr/>
          <p:nvPr userDrawn="1"/>
        </p:nvSpPr>
        <p:spPr>
          <a:xfrm>
            <a:off x="2296886" y="0"/>
            <a:ext cx="6847112" cy="897489"/>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2" name="U.S. Army" descr="U.S. Army">
            <a:extLst>
              <a:ext uri="{FF2B5EF4-FFF2-40B4-BE49-F238E27FC236}">
                <a16:creationId xmlns:a16="http://schemas.microsoft.com/office/drawing/2014/main" id="{3AD19165-9652-D3AB-A69F-50EB129A5491}"/>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t="13881" b="17548"/>
          <a:stretch/>
        </p:blipFill>
        <p:spPr bwMode="black">
          <a:xfrm>
            <a:off x="2" y="0"/>
            <a:ext cx="2296884" cy="618141"/>
          </a:xfrm>
          <a:prstGeom prst="rect">
            <a:avLst/>
          </a:prstGeom>
          <a:solidFill>
            <a:sysClr val="windowText" lastClr="000000"/>
          </a:solidFill>
        </p:spPr>
      </p:pic>
      <p:sp>
        <p:nvSpPr>
          <p:cNvPr id="13" name="Rectangle 12">
            <a:extLst>
              <a:ext uri="{FF2B5EF4-FFF2-40B4-BE49-F238E27FC236}">
                <a16:creationId xmlns:a16="http://schemas.microsoft.com/office/drawing/2014/main" id="{4278205C-A4F7-F1C8-A66A-23FDB981402F}"/>
              </a:ext>
            </a:extLst>
          </p:cNvPr>
          <p:cNvSpPr/>
          <p:nvPr userDrawn="1"/>
        </p:nvSpPr>
        <p:spPr>
          <a:xfrm>
            <a:off x="-1" y="578952"/>
            <a:ext cx="2383277" cy="311285"/>
          </a:xfrm>
          <a:prstGeom prst="rect">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4" name="Picture 13" descr="Logo&#10;&#10;Description automatically generated">
            <a:extLst>
              <a:ext uri="{FF2B5EF4-FFF2-40B4-BE49-F238E27FC236}">
                <a16:creationId xmlns:a16="http://schemas.microsoft.com/office/drawing/2014/main" id="{EF700F6D-E180-031B-16AE-5FC96EE5DE0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2328" y="505351"/>
            <a:ext cx="2058617" cy="418477"/>
          </a:xfrm>
          <a:prstGeom prst="rect">
            <a:avLst/>
          </a:prstGeom>
        </p:spPr>
      </p:pic>
      <p:pic>
        <p:nvPicPr>
          <p:cNvPr id="19" name="Picture 18" descr="Logo&#10;&#10;Description automatically generated">
            <a:extLst>
              <a:ext uri="{FF2B5EF4-FFF2-40B4-BE49-F238E27FC236}">
                <a16:creationId xmlns:a16="http://schemas.microsoft.com/office/drawing/2014/main" id="{7A2AA876-6E55-72FE-2158-7C6D2C92E38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50234" y="80636"/>
            <a:ext cx="736566" cy="736216"/>
          </a:xfrm>
          <a:prstGeom prst="rect">
            <a:avLst/>
          </a:prstGeom>
        </p:spPr>
      </p:pic>
    </p:spTree>
    <p:extLst>
      <p:ext uri="{BB962C8B-B14F-4D97-AF65-F5344CB8AC3E}">
        <p14:creationId xmlns:p14="http://schemas.microsoft.com/office/powerpoint/2010/main" val="7618723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hf hdr="0" ftr="0" dt="0"/>
  <p:txStyles>
    <p:titleStyle>
      <a:lvl1pPr algn="ctr"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4.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8.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2.png"/><Relationship Id="rId7"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8.png"/><Relationship Id="rId4" Type="http://schemas.openxmlformats.org/officeDocument/2006/relationships/image" Target="../media/image43.png"/><Relationship Id="rId9" Type="http://schemas.openxmlformats.org/officeDocument/2006/relationships/image" Target="../media/image3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6.png"/><Relationship Id="rId7"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3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0.png"/><Relationship Id="rId7"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6.png"/><Relationship Id="rId9" Type="http://schemas.openxmlformats.org/officeDocument/2006/relationships/image" Target="../media/image3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1.png"/><Relationship Id="rId7" Type="http://schemas.openxmlformats.org/officeDocument/2006/relationships/image" Target="../media/image36.png"/><Relationship Id="rId12"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45.png"/><Relationship Id="rId11" Type="http://schemas.openxmlformats.org/officeDocument/2006/relationships/image" Target="../media/image32.png"/><Relationship Id="rId5" Type="http://schemas.openxmlformats.org/officeDocument/2006/relationships/image" Target="../media/image44.png"/><Relationship Id="rId10" Type="http://schemas.openxmlformats.org/officeDocument/2006/relationships/image" Target="../media/image8.png"/><Relationship Id="rId4" Type="http://schemas.openxmlformats.org/officeDocument/2006/relationships/image" Target="../media/image43.png"/><Relationship Id="rId9" Type="http://schemas.openxmlformats.org/officeDocument/2006/relationships/image" Target="../media/image4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2.png"/><Relationship Id="rId7"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49.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3.png"/><Relationship Id="rId7"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54.png"/><Relationship Id="rId9" Type="http://schemas.openxmlformats.org/officeDocument/2006/relationships/image" Target="../media/image3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0.png"/><Relationship Id="rId7"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49.pn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5.png"/><Relationship Id="rId7"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45.png"/><Relationship Id="rId11" Type="http://schemas.openxmlformats.org/officeDocument/2006/relationships/image" Target="../media/image33.png"/><Relationship Id="rId5" Type="http://schemas.openxmlformats.org/officeDocument/2006/relationships/image" Target="../media/image44.png"/><Relationship Id="rId10" Type="http://schemas.openxmlformats.org/officeDocument/2006/relationships/image" Target="../media/image32.png"/><Relationship Id="rId4" Type="http://schemas.openxmlformats.org/officeDocument/2006/relationships/image" Target="../media/image43.png"/><Relationship Id="rId9" Type="http://schemas.openxmlformats.org/officeDocument/2006/relationships/image" Target="../media/image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3.png"/><Relationship Id="rId7"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49.png"/><Relationship Id="rId4" Type="http://schemas.openxmlformats.org/officeDocument/2006/relationships/image" Target="../media/image56.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wrair.gov1.qualtrics.com/jfe/form/SV_6yVdWD8523bSIvz" TargetMode="External"/><Relationship Id="rId2" Type="http://schemas.openxmlformats.org/officeDocument/2006/relationships/notesSlide" Target="../notesSlides/notesSlide52.xml"/><Relationship Id="rId1" Type="http://schemas.openxmlformats.org/officeDocument/2006/relationships/slideLayout" Target="../slideLayouts/slideLayout10.xml"/><Relationship Id="rId5" Type="http://schemas.openxmlformats.org/officeDocument/2006/relationships/image" Target="../media/image59.png"/><Relationship Id="rId4" Type="http://schemas.openxmlformats.org/officeDocument/2006/relationships/hyperlink" Target="https://wrair.gov1.qualtrics.com/jfe/form/SV_aXFrN0d3WYotIiy"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476260" y="392113"/>
            <a:ext cx="7039090" cy="984995"/>
          </a:xfrm>
        </p:spPr>
        <p:txBody>
          <a:bodyPr>
            <a:normAutofit/>
          </a:bodyPr>
          <a:lstStyle/>
          <a:p>
            <a:pPr eaLnBrk="1" fontAlgn="auto" hangingPunct="1">
              <a:spcAft>
                <a:spcPts val="0"/>
              </a:spcAft>
              <a:defRPr/>
            </a:pPr>
            <a:r>
              <a:rPr lang="en-US" dirty="0"/>
              <a:t>Facilitator Guide: Trainer notes</a:t>
            </a:r>
          </a:p>
        </p:txBody>
      </p:sp>
      <p:pic>
        <p:nvPicPr>
          <p:cNvPr id="4" name="Picture 3">
            <a:extLst>
              <a:ext uri="{FF2B5EF4-FFF2-40B4-BE49-F238E27FC236}">
                <a16:creationId xmlns:a16="http://schemas.microsoft.com/office/drawing/2014/main" id="{AF4DF78B-1114-4F26-9D22-F74D74DE93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554667" y="927893"/>
            <a:ext cx="4354507" cy="5388931"/>
          </a:xfrm>
          <a:prstGeom prst="rect">
            <a:avLst/>
          </a:prstGeom>
        </p:spPr>
      </p:pic>
      <p:pic>
        <p:nvPicPr>
          <p:cNvPr id="3" name="Picture 2" descr="Logo&#10;&#10;Description automatically generated">
            <a:extLst>
              <a:ext uri="{FF2B5EF4-FFF2-40B4-BE49-F238E27FC236}">
                <a16:creationId xmlns:a16="http://schemas.microsoft.com/office/drawing/2014/main" id="{AEE2CFED-EB23-6844-CE04-ACD59E98F5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5774" y="211328"/>
            <a:ext cx="947450" cy="948081"/>
          </a:xfrm>
          <a:prstGeom prst="rect">
            <a:avLst/>
          </a:prstGeom>
          <a:gradFill>
            <a:gsLst>
              <a:gs pos="4000">
                <a:srgbClr val="F9F9F9"/>
              </a:gs>
              <a:gs pos="34000">
                <a:srgbClr val="F4F4F4"/>
              </a:gs>
              <a:gs pos="65000">
                <a:srgbClr val="EFEFEF"/>
              </a:gs>
              <a:gs pos="88000">
                <a:srgbClr val="EBEBEB"/>
              </a:gs>
            </a:gsLst>
            <a:lin ang="18900000" scaled="1"/>
          </a:gradFill>
        </p:spPr>
      </p:pic>
      <p:pic>
        <p:nvPicPr>
          <p:cNvPr id="5" name="Picture 4" descr="Logo&#10;&#10;Description automatically generated">
            <a:extLst>
              <a:ext uri="{FF2B5EF4-FFF2-40B4-BE49-F238E27FC236}">
                <a16:creationId xmlns:a16="http://schemas.microsoft.com/office/drawing/2014/main" id="{3744CBF5-6C0F-ABE3-BC05-E1D4BAF8A4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776" y="211328"/>
            <a:ext cx="660248" cy="825082"/>
          </a:xfrm>
          <a:prstGeom prst="rect">
            <a:avLst/>
          </a:prstGeom>
          <a:gradFill flip="none" rotWithShape="1">
            <a:gsLst>
              <a:gs pos="0">
                <a:srgbClr val="EBEBEB"/>
              </a:gs>
              <a:gs pos="53000">
                <a:srgbClr val="F1F1F1"/>
              </a:gs>
              <a:gs pos="100000">
                <a:srgbClr val="F6F6F6"/>
              </a:gs>
              <a:gs pos="76000">
                <a:srgbClr val="F3F3F3"/>
              </a:gs>
            </a:gsLst>
            <a:lin ang="2700000" scaled="1"/>
            <a:tileRect/>
          </a:gradFill>
        </p:spPr>
      </p:pic>
    </p:spTree>
    <p:extLst>
      <p:ext uri="{BB962C8B-B14F-4D97-AF65-F5344CB8AC3E}">
        <p14:creationId xmlns:p14="http://schemas.microsoft.com/office/powerpoint/2010/main" val="2433728770"/>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1497211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65414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5764093"/>
            <a:ext cx="9144000" cy="110192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5756072"/>
            <a:ext cx="9144000" cy="1101928"/>
          </a:xfrm>
          <a:prstGeom prst="rect">
            <a:avLst/>
          </a:prstGeom>
        </p:spPr>
      </p:pic>
      <p:sp>
        <p:nvSpPr>
          <p:cNvPr id="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2043"/>
            <a:ext cx="9143999" cy="6496811"/>
          </a:xfrm>
          <a:prstGeom prst="rect">
            <a:avLst/>
          </a:prstGeom>
        </p:spPr>
      </p:pic>
      <p:sp>
        <p:nvSpPr>
          <p:cNvPr id="9" name="TextBox 8"/>
          <p:cNvSpPr txBox="1"/>
          <p:nvPr/>
        </p:nvSpPr>
        <p:spPr>
          <a:xfrm>
            <a:off x="1531076" y="5274320"/>
            <a:ext cx="3968750" cy="369332"/>
          </a:xfrm>
          <a:prstGeom prst="rect">
            <a:avLst/>
          </a:prstGeom>
          <a:noFill/>
          <a:ln>
            <a:noFill/>
          </a:ln>
        </p:spPr>
        <p:txBody>
          <a:bodyPr wrap="square" rtlCol="0">
            <a:spAutoFit/>
          </a:bodyPr>
          <a:lstStyle/>
          <a:p>
            <a:r>
              <a:rPr lang="en-US" b="1" i="1" dirty="0">
                <a:solidFill>
                  <a:schemeClr val="bg1"/>
                </a:solidFill>
              </a:rPr>
              <a:t>Base</a:t>
            </a:r>
            <a:r>
              <a:rPr lang="en-US" i="1" dirty="0">
                <a:solidFill>
                  <a:schemeClr val="bg1"/>
                </a:solidFill>
              </a:rPr>
              <a:t> Module</a:t>
            </a:r>
          </a:p>
        </p:txBody>
      </p:sp>
      <p:sp>
        <p:nvSpPr>
          <p:cNvPr id="10" name="Slide Number Placeholder 5">
            <a:extLst>
              <a:ext uri="{FF2B5EF4-FFF2-40B4-BE49-F238E27FC236}">
                <a16:creationId xmlns:a16="http://schemas.microsoft.com/office/drawing/2014/main" id="{7EE4691D-8C51-48F8-82F2-FE6F25805096}"/>
              </a:ext>
            </a:extLst>
          </p:cNvPr>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a:t>
            </a:r>
          </a:p>
        </p:txBody>
      </p:sp>
      <p:grpSp>
        <p:nvGrpSpPr>
          <p:cNvPr id="2" name="Group 1">
            <a:extLst>
              <a:ext uri="{FF2B5EF4-FFF2-40B4-BE49-F238E27FC236}">
                <a16:creationId xmlns:a16="http://schemas.microsoft.com/office/drawing/2014/main" id="{2613C1F3-3F4A-7FE9-1E4F-8F42CE6BBAE0}"/>
              </a:ext>
            </a:extLst>
          </p:cNvPr>
          <p:cNvGrpSpPr/>
          <p:nvPr/>
        </p:nvGrpSpPr>
        <p:grpSpPr>
          <a:xfrm>
            <a:off x="-936173" y="-517244"/>
            <a:ext cx="10700655" cy="2699659"/>
            <a:chOff x="-936173" y="-517244"/>
            <a:chExt cx="10700655" cy="2699659"/>
          </a:xfrm>
        </p:grpSpPr>
        <p:sp>
          <p:nvSpPr>
            <p:cNvPr id="4" name="Rectangle 3">
              <a:extLst>
                <a:ext uri="{FF2B5EF4-FFF2-40B4-BE49-F238E27FC236}">
                  <a16:creationId xmlns:a16="http://schemas.microsoft.com/office/drawing/2014/main" id="{3E0CDF6E-60EA-2EE6-EDC5-A8558F98993A}"/>
                </a:ext>
              </a:extLst>
            </p:cNvPr>
            <p:cNvSpPr/>
            <p:nvPr/>
          </p:nvSpPr>
          <p:spPr>
            <a:xfrm>
              <a:off x="-936173" y="-517244"/>
              <a:ext cx="2732314" cy="2699659"/>
            </a:xfrm>
            <a:prstGeom prst="rect">
              <a:avLst/>
            </a:prstGeom>
            <a:gradFill>
              <a:gsLst>
                <a:gs pos="27027">
                  <a:srgbClr val="FAFAFA"/>
                </a:gs>
                <a:gs pos="0">
                  <a:srgbClr val="FEFEFE"/>
                </a:gs>
                <a:gs pos="39000">
                  <a:srgbClr val="FEFEFE"/>
                </a:gs>
                <a:gs pos="71000">
                  <a:srgbClr val="F9F9F9"/>
                </a:gs>
                <a:gs pos="66000">
                  <a:srgbClr val="FEFEFE"/>
                </a:gs>
                <a:gs pos="100000">
                  <a:srgbClr val="FAFAFA"/>
                </a:gs>
              </a:gsLst>
              <a:lin ang="5400000" scaled="1"/>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CA5BA4B-EB2B-B3CB-F5BF-A921287FF10A}"/>
                </a:ext>
              </a:extLst>
            </p:cNvPr>
            <p:cNvSpPr/>
            <p:nvPr/>
          </p:nvSpPr>
          <p:spPr>
            <a:xfrm>
              <a:off x="7151914" y="-517244"/>
              <a:ext cx="2612568" cy="2618187"/>
            </a:xfrm>
            <a:prstGeom prst="rect">
              <a:avLst/>
            </a:prstGeom>
            <a:gradFill>
              <a:gsLst>
                <a:gs pos="9000">
                  <a:srgbClr val="252B14"/>
                </a:gs>
                <a:gs pos="44000">
                  <a:srgbClr val="394820"/>
                </a:gs>
                <a:gs pos="70000">
                  <a:srgbClr val="6B644B"/>
                </a:gs>
              </a:gsLst>
              <a:lin ang="5400000" scaled="1"/>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Logo&#10;&#10;Description automatically generated">
              <a:extLst>
                <a:ext uri="{FF2B5EF4-FFF2-40B4-BE49-F238E27FC236}">
                  <a16:creationId xmlns:a16="http://schemas.microsoft.com/office/drawing/2014/main" id="{2385ACBB-3135-A3B1-0FDD-51C4ED657E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0239" y="135126"/>
              <a:ext cx="1583760" cy="1584815"/>
            </a:xfrm>
            <a:prstGeom prst="rect">
              <a:avLst/>
            </a:prstGeom>
          </p:spPr>
        </p:pic>
        <p:pic>
          <p:nvPicPr>
            <p:cNvPr id="12" name="Picture 11" descr="Logo&#10;&#10;Description automatically generated">
              <a:extLst>
                <a:ext uri="{FF2B5EF4-FFF2-40B4-BE49-F238E27FC236}">
                  <a16:creationId xmlns:a16="http://schemas.microsoft.com/office/drawing/2014/main" id="{88490393-B620-0F7C-E821-8CB5DAA11F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775" y="116378"/>
              <a:ext cx="1146249" cy="1432416"/>
            </a:xfrm>
            <a:prstGeom prst="rect">
              <a:avLst/>
            </a:prstGeom>
          </p:spPr>
        </p:pic>
      </p:grpSp>
      <p:sp>
        <p:nvSpPr>
          <p:cNvPr id="13" name="Rectangle 12">
            <a:extLst>
              <a:ext uri="{FF2B5EF4-FFF2-40B4-BE49-F238E27FC236}">
                <a16:creationId xmlns:a16="http://schemas.microsoft.com/office/drawing/2014/main" id="{70ADD788-8B36-E1CF-8FC6-10445B0FA00A}"/>
              </a:ext>
            </a:extLst>
          </p:cNvPr>
          <p:cNvSpPr/>
          <p:nvPr/>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spTree>
    <p:extLst>
      <p:ext uri="{BB962C8B-B14F-4D97-AF65-F5344CB8AC3E}">
        <p14:creationId xmlns:p14="http://schemas.microsoft.com/office/powerpoint/2010/main" val="1804912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497110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man speaks while men in military uniform stand behind him.">
            <a:extLst>
              <a:ext uri="{FF2B5EF4-FFF2-40B4-BE49-F238E27FC236}">
                <a16:creationId xmlns:a16="http://schemas.microsoft.com/office/drawing/2014/main" id="{934D0F6B-8CBD-EA47-508A-274F6DC575A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061189"/>
            <a:ext cx="9144000" cy="541809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61DBA983-4385-ADFB-3BDC-4B1306E2227F}"/>
              </a:ext>
            </a:extLst>
          </p:cNvPr>
          <p:cNvSpPr/>
          <p:nvPr/>
        </p:nvSpPr>
        <p:spPr>
          <a:xfrm>
            <a:off x="4552687" y="3165827"/>
            <a:ext cx="4435186" cy="781845"/>
          </a:xfrm>
          <a:prstGeom prst="roundRect">
            <a:avLst/>
          </a:prstGeom>
          <a:solidFill>
            <a:schemeClr val="tx2">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7D3D9CE2-4A70-B0AA-06B1-B66E3CCE9F84}"/>
              </a:ext>
            </a:extLst>
          </p:cNvPr>
          <p:cNvSpPr/>
          <p:nvPr/>
        </p:nvSpPr>
        <p:spPr>
          <a:xfrm>
            <a:off x="4572000" y="4191000"/>
            <a:ext cx="4435186" cy="2174922"/>
          </a:xfrm>
          <a:prstGeom prst="roundRect">
            <a:avLst/>
          </a:prstGeom>
          <a:solidFill>
            <a:srgbClr val="F4B71A">
              <a:alpha val="6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5764093"/>
            <a:ext cx="9144000" cy="1101928"/>
          </a:xfrm>
          <a:prstGeom prst="rect">
            <a:avLst/>
          </a:prstGeom>
        </p:spPr>
      </p:pic>
      <p:sp>
        <p:nvSpPr>
          <p:cNvPr id="33"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2</a:t>
            </a:r>
          </a:p>
        </p:txBody>
      </p:sp>
      <p:sp>
        <p:nvSpPr>
          <p:cNvPr id="4" name="TextBox 3">
            <a:extLst>
              <a:ext uri="{FF2B5EF4-FFF2-40B4-BE49-F238E27FC236}">
                <a16:creationId xmlns:a16="http://schemas.microsoft.com/office/drawing/2014/main" id="{A524B5CD-D63E-55B1-4C88-D7A07A0E2A8A}"/>
              </a:ext>
            </a:extLst>
          </p:cNvPr>
          <p:cNvSpPr txBox="1"/>
          <p:nvPr/>
        </p:nvSpPr>
        <p:spPr>
          <a:xfrm>
            <a:off x="4710226" y="4283732"/>
            <a:ext cx="4234624" cy="2031325"/>
          </a:xfrm>
          <a:prstGeom prst="rect">
            <a:avLst/>
          </a:prstGeom>
          <a:noFill/>
        </p:spPr>
        <p:txBody>
          <a:bodyPr wrap="square">
            <a:spAutoFit/>
          </a:bodyPr>
          <a:lstStyle/>
          <a:p>
            <a:pPr algn="ctr"/>
            <a:r>
              <a:rPr lang="en-US" b="1" i="0" dirty="0">
                <a:solidFill>
                  <a:schemeClr val="bg1"/>
                </a:solidFill>
                <a:effectLst/>
              </a:rPr>
              <a:t>“Every death by suicide is a tragedy that </a:t>
            </a:r>
            <a:r>
              <a:rPr lang="en-US" b="1" i="0" u="sng" dirty="0">
                <a:solidFill>
                  <a:schemeClr val="bg1"/>
                </a:solidFill>
                <a:effectLst/>
              </a:rPr>
              <a:t>impacts</a:t>
            </a:r>
            <a:r>
              <a:rPr lang="en-US" b="1" i="0" dirty="0">
                <a:solidFill>
                  <a:schemeClr val="bg1"/>
                </a:solidFill>
                <a:effectLst/>
              </a:rPr>
              <a:t> our </a:t>
            </a:r>
            <a:r>
              <a:rPr lang="en-US" b="1" i="0" u="sng" dirty="0">
                <a:solidFill>
                  <a:schemeClr val="bg1"/>
                </a:solidFill>
                <a:effectLst/>
              </a:rPr>
              <a:t>people</a:t>
            </a:r>
            <a:r>
              <a:rPr lang="en-US" b="1" i="0" dirty="0">
                <a:solidFill>
                  <a:schemeClr val="bg1"/>
                </a:solidFill>
                <a:effectLst/>
              </a:rPr>
              <a:t>, our military </a:t>
            </a:r>
            <a:r>
              <a:rPr lang="en-US" b="1" i="0" u="sng" dirty="0">
                <a:solidFill>
                  <a:schemeClr val="bg1"/>
                </a:solidFill>
                <a:effectLst/>
              </a:rPr>
              <a:t>units</a:t>
            </a:r>
            <a:r>
              <a:rPr lang="en-US" b="1" i="0" dirty="0">
                <a:solidFill>
                  <a:schemeClr val="bg1"/>
                </a:solidFill>
                <a:effectLst/>
              </a:rPr>
              <a:t>, and our </a:t>
            </a:r>
            <a:r>
              <a:rPr lang="en-US" b="1" i="0" u="sng" dirty="0">
                <a:solidFill>
                  <a:schemeClr val="bg1"/>
                </a:solidFill>
                <a:effectLst/>
              </a:rPr>
              <a:t>readiness</a:t>
            </a:r>
            <a:r>
              <a:rPr lang="en-US" b="1" i="0" dirty="0">
                <a:solidFill>
                  <a:schemeClr val="bg1"/>
                </a:solidFill>
                <a:effectLst/>
              </a:rPr>
              <a:t>. </a:t>
            </a:r>
          </a:p>
          <a:p>
            <a:pPr algn="ctr"/>
            <a:endParaRPr lang="en-US" b="1" dirty="0">
              <a:solidFill>
                <a:schemeClr val="bg1"/>
              </a:solidFill>
            </a:endParaRPr>
          </a:p>
          <a:p>
            <a:pPr algn="ctr"/>
            <a:r>
              <a:rPr lang="en-US" b="1" i="0" dirty="0">
                <a:solidFill>
                  <a:schemeClr val="bg1"/>
                </a:solidFill>
                <a:effectLst/>
              </a:rPr>
              <a:t>That's why we remain committed to a comprehensive and integrated approach to suicide prevention.”</a:t>
            </a:r>
            <a:endParaRPr lang="en-US" b="1" dirty="0">
              <a:solidFill>
                <a:schemeClr val="bg1"/>
              </a:solidFill>
            </a:endParaRPr>
          </a:p>
        </p:txBody>
      </p:sp>
      <p:sp>
        <p:nvSpPr>
          <p:cNvPr id="14" name="TextBox 13">
            <a:extLst>
              <a:ext uri="{FF2B5EF4-FFF2-40B4-BE49-F238E27FC236}">
                <a16:creationId xmlns:a16="http://schemas.microsoft.com/office/drawing/2014/main" id="{C9BBC810-9846-9683-267B-5BFFE5C4CE93}"/>
              </a:ext>
            </a:extLst>
          </p:cNvPr>
          <p:cNvSpPr txBox="1"/>
          <p:nvPr/>
        </p:nvSpPr>
        <p:spPr>
          <a:xfrm>
            <a:off x="0" y="5719591"/>
            <a:ext cx="4435186" cy="646331"/>
          </a:xfrm>
          <a:prstGeom prst="rect">
            <a:avLst/>
          </a:prstGeom>
          <a:noFill/>
        </p:spPr>
        <p:txBody>
          <a:bodyPr wrap="square">
            <a:spAutoFit/>
          </a:bodyPr>
          <a:lstStyle/>
          <a:p>
            <a:pPr algn="ctr"/>
            <a:r>
              <a:rPr lang="en-US" b="1" dirty="0">
                <a:solidFill>
                  <a:schemeClr val="bg1"/>
                </a:solidFill>
                <a:latin typeface="+mj-lt"/>
              </a:rPr>
              <a:t>Secretary of Defense Lloyd Austin III</a:t>
            </a:r>
            <a:br>
              <a:rPr lang="en-US" b="1" dirty="0">
                <a:solidFill>
                  <a:schemeClr val="bg1"/>
                </a:solidFill>
                <a:latin typeface="+mj-lt"/>
              </a:rPr>
            </a:br>
            <a:r>
              <a:rPr lang="en-US" b="1" dirty="0">
                <a:solidFill>
                  <a:schemeClr val="bg1"/>
                </a:solidFill>
                <a:latin typeface="+mj-lt"/>
              </a:rPr>
              <a:t>Retired U.S. Army four-star general</a:t>
            </a:r>
          </a:p>
        </p:txBody>
      </p:sp>
      <p:sp>
        <p:nvSpPr>
          <p:cNvPr id="18" name="TextBox 17">
            <a:extLst>
              <a:ext uri="{FF2B5EF4-FFF2-40B4-BE49-F238E27FC236}">
                <a16:creationId xmlns:a16="http://schemas.microsoft.com/office/drawing/2014/main" id="{EF51FD09-DE1D-A9D9-DCF5-24E28F982A2D}"/>
              </a:ext>
            </a:extLst>
          </p:cNvPr>
          <p:cNvSpPr txBox="1"/>
          <p:nvPr/>
        </p:nvSpPr>
        <p:spPr>
          <a:xfrm>
            <a:off x="4572000" y="3118785"/>
            <a:ext cx="4435186" cy="785343"/>
          </a:xfrm>
          <a:prstGeom prst="rect">
            <a:avLst/>
          </a:prstGeom>
          <a:noFill/>
        </p:spPr>
        <p:txBody>
          <a:bodyPr wrap="square">
            <a:spAutoFit/>
          </a:bodyPr>
          <a:lstStyle/>
          <a:p>
            <a:pPr algn="ctr">
              <a:lnSpc>
                <a:spcPct val="150000"/>
              </a:lnSpc>
            </a:pPr>
            <a:r>
              <a:rPr lang="en-US" sz="1600" b="1" dirty="0">
                <a:solidFill>
                  <a:schemeClr val="bg1"/>
                </a:solidFill>
                <a:latin typeface="+mj-lt"/>
              </a:rPr>
              <a:t>One suicide is too many!</a:t>
            </a:r>
          </a:p>
          <a:p>
            <a:pPr algn="ctr">
              <a:lnSpc>
                <a:spcPct val="150000"/>
              </a:lnSpc>
            </a:pPr>
            <a:r>
              <a:rPr lang="en-US" sz="1600" b="1" dirty="0">
                <a:solidFill>
                  <a:schemeClr val="bg1"/>
                </a:solidFill>
                <a:latin typeface="+mj-lt"/>
              </a:rPr>
              <a:t>Each suicide death impacts ~135 people.</a:t>
            </a:r>
          </a:p>
        </p:txBody>
      </p:sp>
      <p:sp>
        <p:nvSpPr>
          <p:cNvPr id="2" name="Title 3">
            <a:extLst>
              <a:ext uri="{FF2B5EF4-FFF2-40B4-BE49-F238E27FC236}">
                <a16:creationId xmlns:a16="http://schemas.microsoft.com/office/drawing/2014/main" id="{D3D1B175-0AF9-B8B2-0DAB-1F3610C36486}"/>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chemeClr val="bg1"/>
                </a:solidFill>
              </a:rPr>
              <a:t>Impact of Suicide on the Army</a:t>
            </a:r>
          </a:p>
        </p:txBody>
      </p:sp>
      <p:sp>
        <p:nvSpPr>
          <p:cNvPr id="3" name="Title 3">
            <a:extLst>
              <a:ext uri="{FF2B5EF4-FFF2-40B4-BE49-F238E27FC236}">
                <a16:creationId xmlns:a16="http://schemas.microsoft.com/office/drawing/2014/main" id="{16BFBD5F-3803-7726-869D-01E6399AB207}"/>
              </a:ext>
            </a:extLst>
          </p:cNvPr>
          <p:cNvSpPr txBox="1">
            <a:spLocks/>
          </p:cNvSpPr>
          <p:nvPr/>
        </p:nvSpPr>
        <p:spPr bwMode="auto">
          <a:xfrm>
            <a:off x="928943" y="274347"/>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Impact of Suicide</a:t>
            </a:r>
          </a:p>
        </p:txBody>
      </p:sp>
      <p:grpSp>
        <p:nvGrpSpPr>
          <p:cNvPr id="5" name="Group 4">
            <a:extLst>
              <a:ext uri="{FF2B5EF4-FFF2-40B4-BE49-F238E27FC236}">
                <a16:creationId xmlns:a16="http://schemas.microsoft.com/office/drawing/2014/main" id="{E6EE864F-DDCB-8AD6-D810-6AA4E2EB7EFF}"/>
              </a:ext>
            </a:extLst>
          </p:cNvPr>
          <p:cNvGrpSpPr/>
          <p:nvPr/>
        </p:nvGrpSpPr>
        <p:grpSpPr>
          <a:xfrm>
            <a:off x="131197" y="430"/>
            <a:ext cx="9015516" cy="1060759"/>
            <a:chOff x="131197" y="430"/>
            <a:chExt cx="9015516" cy="1060759"/>
          </a:xfrm>
        </p:grpSpPr>
        <p:pic>
          <p:nvPicPr>
            <p:cNvPr id="6" name="Picture 5" descr="Logo&#10;&#10;Description automatically generated">
              <a:extLst>
                <a:ext uri="{FF2B5EF4-FFF2-40B4-BE49-F238E27FC236}">
                  <a16:creationId xmlns:a16="http://schemas.microsoft.com/office/drawing/2014/main" id="{BCF587D9-2564-361C-1349-7A44161E38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7" name="Picture 6" descr="Logo&#10;&#10;Description automatically generated">
              <a:extLst>
                <a:ext uri="{FF2B5EF4-FFF2-40B4-BE49-F238E27FC236}">
                  <a16:creationId xmlns:a16="http://schemas.microsoft.com/office/drawing/2014/main" id="{80A63BD3-6F36-3BD6-7B29-A0EAF93FC4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0" name="Picture 8">
            <a:extLst>
              <a:ext uri="{FF2B5EF4-FFF2-40B4-BE49-F238E27FC236}">
                <a16:creationId xmlns:a16="http://schemas.microsoft.com/office/drawing/2014/main" id="{3C2CE0C2-05AA-12F1-583D-B30106CCFC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1EF654D3-016B-78F4-48C7-0A927628A98B}"/>
              </a:ext>
            </a:extLst>
          </p:cNvPr>
          <p:cNvSpPr/>
          <p:nvPr/>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spTree>
    <p:extLst>
      <p:ext uri="{BB962C8B-B14F-4D97-AF65-F5344CB8AC3E}">
        <p14:creationId xmlns:p14="http://schemas.microsoft.com/office/powerpoint/2010/main" val="3322391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678840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0800"/>
            <a:ext cx="9144000" cy="5160432"/>
          </a:xfrm>
          <a:prstGeom prst="rect">
            <a:avLst/>
          </a:prstGeom>
        </p:spPr>
      </p:pic>
      <p:sp>
        <p:nvSpPr>
          <p:cNvPr id="57" name="Rectangle 56"/>
          <p:cNvSpPr/>
          <p:nvPr/>
        </p:nvSpPr>
        <p:spPr>
          <a:xfrm>
            <a:off x="487680" y="3651359"/>
            <a:ext cx="1178560" cy="214521"/>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00" dirty="0"/>
          </a:p>
        </p:txBody>
      </p:sp>
      <p:sp>
        <p:nvSpPr>
          <p:cNvPr id="1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3</a:t>
            </a:r>
          </a:p>
        </p:txBody>
      </p:sp>
      <p:pic>
        <p:nvPicPr>
          <p:cNvPr id="22" name="Picture 21"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04248" y="4533810"/>
            <a:ext cx="345246" cy="340722"/>
          </a:xfrm>
          <a:prstGeom prst="rect">
            <a:avLst/>
          </a:prstGeom>
        </p:spPr>
      </p:pic>
      <p:sp>
        <p:nvSpPr>
          <p:cNvPr id="33" name="Rectangle 32"/>
          <p:cNvSpPr/>
          <p:nvPr/>
        </p:nvSpPr>
        <p:spPr>
          <a:xfrm>
            <a:off x="570185" y="3604863"/>
            <a:ext cx="2478224" cy="861774"/>
          </a:xfrm>
          <a:prstGeom prst="rect">
            <a:avLst/>
          </a:prstGeom>
        </p:spPr>
        <p:txBody>
          <a:bodyPr wrap="square">
            <a:spAutoFit/>
          </a:bodyPr>
          <a:lstStyle/>
          <a:p>
            <a:pPr lvl="0" defTabSz="914400">
              <a:defRPr/>
            </a:pPr>
            <a:r>
              <a:rPr lang="en-US" sz="1400" b="1" dirty="0">
                <a:solidFill>
                  <a:srgbClr val="FECC0D"/>
                </a:solidFill>
                <a:latin typeface="Arial" panose="020B0604020202020204" pitchFamily="34" charset="0"/>
                <a:cs typeface="Arial" panose="020B0604020202020204" pitchFamily="34" charset="0"/>
              </a:rPr>
              <a:t>LOYALTY</a:t>
            </a:r>
            <a:br>
              <a:rPr lang="en-US" sz="2400" dirty="0">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Bear true faith and allegiance to the U.S. Constitution, the Army, your unit, and other Soldiers.</a:t>
            </a:r>
            <a:r>
              <a:rPr lang="en-US" sz="1200" dirty="0">
                <a:latin typeface="Arial" panose="020B0604020202020204" pitchFamily="34" charset="0"/>
                <a:cs typeface="Arial" panose="020B0604020202020204" pitchFamily="34" charset="0"/>
              </a:rPr>
              <a:t>.</a:t>
            </a:r>
            <a:endParaRPr lang="en-US" sz="1200" dirty="0">
              <a:solidFill>
                <a:schemeClr val="bg1"/>
              </a:solidFill>
              <a:latin typeface="Arial" panose="020B0604020202020204" pitchFamily="34" charset="0"/>
              <a:cs typeface="Arial" panose="020B0604020202020204" pitchFamily="34" charset="0"/>
            </a:endParaRPr>
          </a:p>
        </p:txBody>
      </p:sp>
      <p:sp>
        <p:nvSpPr>
          <p:cNvPr id="60" name="Rectangle 59"/>
          <p:cNvSpPr/>
          <p:nvPr/>
        </p:nvSpPr>
        <p:spPr>
          <a:xfrm>
            <a:off x="-1" y="3130306"/>
            <a:ext cx="4140857" cy="326537"/>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00" dirty="0"/>
          </a:p>
        </p:txBody>
      </p:sp>
      <p:sp>
        <p:nvSpPr>
          <p:cNvPr id="34" name="Rectangle 33"/>
          <p:cNvSpPr/>
          <p:nvPr/>
        </p:nvSpPr>
        <p:spPr>
          <a:xfrm>
            <a:off x="573443" y="4506010"/>
            <a:ext cx="4572000" cy="507831"/>
          </a:xfrm>
          <a:prstGeom prst="rect">
            <a:avLst/>
          </a:prstGeom>
        </p:spPr>
        <p:txBody>
          <a:bodyPr>
            <a:spAutoFit/>
          </a:bodyPr>
          <a:lstStyle/>
          <a:p>
            <a:r>
              <a:rPr lang="en-US" sz="1400" b="1" dirty="0">
                <a:solidFill>
                  <a:srgbClr val="FECC0D"/>
                </a:solidFill>
                <a:latin typeface="Arial" panose="020B0604020202020204" pitchFamily="34" charset="0"/>
                <a:cs typeface="Arial" panose="020B0604020202020204" pitchFamily="34" charset="0"/>
              </a:rPr>
              <a:t>DUTY</a:t>
            </a:r>
          </a:p>
          <a:p>
            <a:r>
              <a:rPr lang="en-US" sz="1200" dirty="0">
                <a:solidFill>
                  <a:schemeClr val="bg1"/>
                </a:solidFill>
                <a:latin typeface="Arial" panose="020B0604020202020204" pitchFamily="34" charset="0"/>
                <a:cs typeface="Arial" panose="020B0604020202020204" pitchFamily="34" charset="0"/>
              </a:rPr>
              <a:t>Fulfill your obligations.</a:t>
            </a:r>
          </a:p>
        </p:txBody>
      </p:sp>
      <p:sp>
        <p:nvSpPr>
          <p:cNvPr id="35" name="Rectangle 34"/>
          <p:cNvSpPr/>
          <p:nvPr/>
        </p:nvSpPr>
        <p:spPr>
          <a:xfrm>
            <a:off x="857427" y="3087077"/>
            <a:ext cx="2649636" cy="446276"/>
          </a:xfrm>
          <a:prstGeom prst="rect">
            <a:avLst/>
          </a:prstGeom>
        </p:spPr>
        <p:txBody>
          <a:bodyPr wrap="none">
            <a:spAutoFit/>
          </a:bodyPr>
          <a:lstStyle/>
          <a:p>
            <a:r>
              <a:rPr lang="en-US" sz="2300" b="1" dirty="0">
                <a:solidFill>
                  <a:srgbClr val="FECC0D"/>
                </a:solidFill>
                <a:latin typeface="Arial Black" panose="020B0A04020102020204" pitchFamily="34" charset="0"/>
                <a:cs typeface="Arial" panose="020B0604020202020204" pitchFamily="34" charset="0"/>
              </a:rPr>
              <a:t> ARMY VALUES</a:t>
            </a:r>
            <a:endParaRPr lang="en-US" sz="2300" dirty="0">
              <a:solidFill>
                <a:srgbClr val="FECC0D"/>
              </a:solidFill>
              <a:latin typeface="Arial Black" panose="020B0A04020102020204" pitchFamily="34" charset="0"/>
            </a:endParaRPr>
          </a:p>
        </p:txBody>
      </p:sp>
      <p:sp>
        <p:nvSpPr>
          <p:cNvPr id="36" name="Rectangle 35"/>
          <p:cNvSpPr/>
          <p:nvPr/>
        </p:nvSpPr>
        <p:spPr>
          <a:xfrm>
            <a:off x="575527" y="5077707"/>
            <a:ext cx="2136665" cy="677108"/>
          </a:xfrm>
          <a:prstGeom prst="rect">
            <a:avLst/>
          </a:prstGeom>
        </p:spPr>
        <p:txBody>
          <a:bodyPr wrap="square">
            <a:spAutoFit/>
          </a:bodyPr>
          <a:lstStyle/>
          <a:p>
            <a:r>
              <a:rPr lang="en-US" sz="1400" b="1" dirty="0">
                <a:solidFill>
                  <a:srgbClr val="FECC0D"/>
                </a:solidFill>
                <a:latin typeface="Arial" panose="020B0604020202020204" pitchFamily="34" charset="0"/>
                <a:cs typeface="Arial" panose="020B0604020202020204" pitchFamily="34" charset="0"/>
              </a:rPr>
              <a:t>RESPECT</a:t>
            </a:r>
          </a:p>
          <a:p>
            <a:r>
              <a:rPr lang="en-US" sz="1200" dirty="0">
                <a:solidFill>
                  <a:schemeClr val="bg1"/>
                </a:solidFill>
                <a:latin typeface="Arial" panose="020B0604020202020204" pitchFamily="34" charset="0"/>
                <a:cs typeface="Arial" panose="020B0604020202020204" pitchFamily="34" charset="0"/>
              </a:rPr>
              <a:t>Treat people as they should be treated.</a:t>
            </a:r>
          </a:p>
        </p:txBody>
      </p:sp>
      <p:sp>
        <p:nvSpPr>
          <p:cNvPr id="59" name="Rectangle 58"/>
          <p:cNvSpPr/>
          <p:nvPr/>
        </p:nvSpPr>
        <p:spPr>
          <a:xfrm>
            <a:off x="3196671" y="4325038"/>
            <a:ext cx="944186" cy="214521"/>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00" dirty="0"/>
          </a:p>
        </p:txBody>
      </p:sp>
      <p:sp>
        <p:nvSpPr>
          <p:cNvPr id="37" name="Rectangle 36"/>
          <p:cNvSpPr/>
          <p:nvPr/>
        </p:nvSpPr>
        <p:spPr>
          <a:xfrm>
            <a:off x="3307374" y="4821355"/>
            <a:ext cx="2892254" cy="677108"/>
          </a:xfrm>
          <a:prstGeom prst="rect">
            <a:avLst/>
          </a:prstGeom>
        </p:spPr>
        <p:txBody>
          <a:bodyPr wrap="square">
            <a:spAutoFit/>
          </a:bodyPr>
          <a:lstStyle/>
          <a:p>
            <a:r>
              <a:rPr lang="en-US" sz="1400" b="1" dirty="0">
                <a:solidFill>
                  <a:srgbClr val="FECC0D"/>
                </a:solidFill>
                <a:latin typeface="Arial" panose="020B0604020202020204" pitchFamily="34" charset="0"/>
                <a:cs typeface="Arial" panose="020B0604020202020204" pitchFamily="34" charset="0"/>
              </a:rPr>
              <a:t>SELFLESS SERVICE</a:t>
            </a:r>
          </a:p>
          <a:p>
            <a:r>
              <a:rPr lang="en-US" sz="1200" dirty="0">
                <a:solidFill>
                  <a:schemeClr val="bg1"/>
                </a:solidFill>
                <a:latin typeface="Arial" panose="020B0604020202020204" pitchFamily="34" charset="0"/>
                <a:cs typeface="Arial" panose="020B0604020202020204" pitchFamily="34" charset="0"/>
              </a:rPr>
              <a:t>Put the welfare of the Nation, the Army, and subordinates before your own.</a:t>
            </a:r>
          </a:p>
        </p:txBody>
      </p:sp>
      <p:sp>
        <p:nvSpPr>
          <p:cNvPr id="39" name="Rectangle 38"/>
          <p:cNvSpPr/>
          <p:nvPr/>
        </p:nvSpPr>
        <p:spPr>
          <a:xfrm>
            <a:off x="3302294" y="4280784"/>
            <a:ext cx="4572000" cy="507831"/>
          </a:xfrm>
          <a:prstGeom prst="rect">
            <a:avLst/>
          </a:prstGeom>
        </p:spPr>
        <p:txBody>
          <a:bodyPr>
            <a:spAutoFit/>
          </a:bodyPr>
          <a:lstStyle/>
          <a:p>
            <a:r>
              <a:rPr lang="en-US" sz="1400" b="1" dirty="0">
                <a:solidFill>
                  <a:srgbClr val="FECC0D"/>
                </a:solidFill>
                <a:latin typeface="Arial" panose="020B0604020202020204" pitchFamily="34" charset="0"/>
                <a:cs typeface="Arial" panose="020B0604020202020204" pitchFamily="34" charset="0"/>
              </a:rPr>
              <a:t>HONOR</a:t>
            </a:r>
          </a:p>
          <a:p>
            <a:r>
              <a:rPr lang="en-US" sz="1200" dirty="0">
                <a:solidFill>
                  <a:schemeClr val="bg1"/>
                </a:solidFill>
                <a:latin typeface="Arial" panose="020B0604020202020204" pitchFamily="34" charset="0"/>
                <a:cs typeface="Arial" panose="020B0604020202020204" pitchFamily="34" charset="0"/>
              </a:rPr>
              <a:t>Live up to the Army Values.</a:t>
            </a:r>
          </a:p>
        </p:txBody>
      </p:sp>
      <p:sp>
        <p:nvSpPr>
          <p:cNvPr id="58" name="Rectangle 57"/>
          <p:cNvSpPr/>
          <p:nvPr/>
        </p:nvSpPr>
        <p:spPr>
          <a:xfrm>
            <a:off x="3186717" y="3668492"/>
            <a:ext cx="2198083" cy="214521"/>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00" dirty="0"/>
          </a:p>
        </p:txBody>
      </p:sp>
      <p:sp>
        <p:nvSpPr>
          <p:cNvPr id="40" name="Rectangle 39"/>
          <p:cNvSpPr/>
          <p:nvPr/>
        </p:nvSpPr>
        <p:spPr>
          <a:xfrm>
            <a:off x="3307374" y="5541834"/>
            <a:ext cx="4572000" cy="492443"/>
          </a:xfrm>
          <a:prstGeom prst="rect">
            <a:avLst/>
          </a:prstGeom>
        </p:spPr>
        <p:txBody>
          <a:bodyPr>
            <a:spAutoFit/>
          </a:bodyPr>
          <a:lstStyle/>
          <a:p>
            <a:r>
              <a:rPr lang="en-US" sz="1400" b="1" dirty="0">
                <a:solidFill>
                  <a:srgbClr val="FECC0D"/>
                </a:solidFill>
                <a:latin typeface="Arial" panose="020B0604020202020204" pitchFamily="34" charset="0"/>
                <a:cs typeface="Arial" panose="020B0604020202020204" pitchFamily="34" charset="0"/>
              </a:rPr>
              <a:t>INTEGRITY</a:t>
            </a:r>
          </a:p>
          <a:p>
            <a:r>
              <a:rPr lang="en-US" sz="1200" dirty="0">
                <a:solidFill>
                  <a:schemeClr val="bg1"/>
                </a:solidFill>
                <a:latin typeface="Arial" panose="020B0604020202020204" pitchFamily="34" charset="0"/>
                <a:cs typeface="Arial" panose="020B0604020202020204" pitchFamily="34" charset="0"/>
              </a:rPr>
              <a:t>Do what’s right, legally and morally.</a:t>
            </a:r>
          </a:p>
        </p:txBody>
      </p:sp>
      <p:sp>
        <p:nvSpPr>
          <p:cNvPr id="41" name="Rectangle 40"/>
          <p:cNvSpPr/>
          <p:nvPr/>
        </p:nvSpPr>
        <p:spPr>
          <a:xfrm>
            <a:off x="3302424" y="3628637"/>
            <a:ext cx="2255096" cy="677108"/>
          </a:xfrm>
          <a:prstGeom prst="rect">
            <a:avLst/>
          </a:prstGeom>
        </p:spPr>
        <p:txBody>
          <a:bodyPr wrap="square">
            <a:spAutoFit/>
          </a:bodyPr>
          <a:lstStyle/>
          <a:p>
            <a:r>
              <a:rPr lang="en-US" sz="1400" b="1" dirty="0">
                <a:solidFill>
                  <a:srgbClr val="FECC0D"/>
                </a:solidFill>
                <a:latin typeface="Arial" panose="020B0604020202020204" pitchFamily="34" charset="0"/>
                <a:cs typeface="Arial" panose="020B0604020202020204" pitchFamily="34" charset="0"/>
              </a:rPr>
              <a:t>PERSONAL</a:t>
            </a:r>
            <a:r>
              <a:rPr lang="en-US" sz="1400" dirty="0">
                <a:latin typeface="Arial" panose="020B0604020202020204" pitchFamily="34" charset="0"/>
                <a:cs typeface="Arial" panose="020B0604020202020204" pitchFamily="34" charset="0"/>
              </a:rPr>
              <a:t> </a:t>
            </a:r>
            <a:r>
              <a:rPr lang="en-US" sz="1400" b="1" dirty="0">
                <a:solidFill>
                  <a:srgbClr val="FECC0D"/>
                </a:solidFill>
                <a:latin typeface="Arial" panose="020B0604020202020204" pitchFamily="34" charset="0"/>
                <a:cs typeface="Arial" panose="020B0604020202020204" pitchFamily="34" charset="0"/>
              </a:rPr>
              <a:t>COURAGE</a:t>
            </a:r>
          </a:p>
          <a:p>
            <a:r>
              <a:rPr lang="en-US" sz="1200" dirty="0">
                <a:solidFill>
                  <a:schemeClr val="bg1"/>
                </a:solidFill>
                <a:latin typeface="Arial" panose="020B0604020202020204" pitchFamily="34" charset="0"/>
                <a:cs typeface="Arial" panose="020B0604020202020204" pitchFamily="34" charset="0"/>
              </a:rPr>
              <a:t>Face fear, danger, or adversity (physical or moral).</a:t>
            </a:r>
          </a:p>
        </p:txBody>
      </p:sp>
      <p:pic>
        <p:nvPicPr>
          <p:cNvPr id="43" name="Picture 42"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05341" y="3651359"/>
            <a:ext cx="345246" cy="340722"/>
          </a:xfrm>
          <a:prstGeom prst="rect">
            <a:avLst/>
          </a:prstGeom>
        </p:spPr>
      </p:pic>
      <p:pic>
        <p:nvPicPr>
          <p:cNvPr id="44" name="Picture 43"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20466" y="5075539"/>
            <a:ext cx="345246" cy="340722"/>
          </a:xfrm>
          <a:prstGeom prst="rect">
            <a:avLst/>
          </a:prstGeom>
        </p:spPr>
      </p:pic>
      <p:pic>
        <p:nvPicPr>
          <p:cNvPr id="45" name="Picture 44"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024047" y="3656117"/>
            <a:ext cx="345246" cy="340722"/>
          </a:xfrm>
          <a:prstGeom prst="rect">
            <a:avLst/>
          </a:prstGeom>
        </p:spPr>
      </p:pic>
      <p:pic>
        <p:nvPicPr>
          <p:cNvPr id="46" name="Picture 45"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028019" y="4323245"/>
            <a:ext cx="345246" cy="340722"/>
          </a:xfrm>
          <a:prstGeom prst="rect">
            <a:avLst/>
          </a:prstGeom>
        </p:spPr>
      </p:pic>
      <p:pic>
        <p:nvPicPr>
          <p:cNvPr id="47" name="Picture 46"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028019" y="4859246"/>
            <a:ext cx="345246" cy="340722"/>
          </a:xfrm>
          <a:prstGeom prst="rect">
            <a:avLst/>
          </a:prstGeom>
        </p:spPr>
      </p:pic>
      <p:pic>
        <p:nvPicPr>
          <p:cNvPr id="48" name="Picture 47"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028019" y="5576515"/>
            <a:ext cx="345246" cy="340722"/>
          </a:xfrm>
          <a:prstGeom prst="rect">
            <a:avLst/>
          </a:prstGeom>
        </p:spPr>
      </p:pic>
      <p:sp>
        <p:nvSpPr>
          <p:cNvPr id="49" name="Rectangle 48">
            <a:extLst>
              <a:ext uri="{FF2B5EF4-FFF2-40B4-BE49-F238E27FC236}">
                <a16:creationId xmlns:a16="http://schemas.microsoft.com/office/drawing/2014/main" id="{7BB38FDF-6C02-47DE-B983-A26F806D63EC}"/>
              </a:ext>
            </a:extLst>
          </p:cNvPr>
          <p:cNvSpPr/>
          <p:nvPr/>
        </p:nvSpPr>
        <p:spPr>
          <a:xfrm>
            <a:off x="6864627" y="4016111"/>
            <a:ext cx="1919537" cy="1683558"/>
          </a:xfrm>
          <a:prstGeom prst="rect">
            <a:avLst/>
          </a:prstGeom>
          <a:solidFill>
            <a:schemeClr val="bg1"/>
          </a:solidFill>
          <a:ln>
            <a:solidFill>
              <a:srgbClr val="C4B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4B5A2"/>
              </a:solidFill>
              <a:latin typeface="Arial" panose="020B0604020202020204" pitchFamily="34" charset="0"/>
            </a:endParaRPr>
          </a:p>
        </p:txBody>
      </p:sp>
      <p:sp>
        <p:nvSpPr>
          <p:cNvPr id="50" name="TextBox 49">
            <a:extLst>
              <a:ext uri="{FF2B5EF4-FFF2-40B4-BE49-F238E27FC236}">
                <a16:creationId xmlns:a16="http://schemas.microsoft.com/office/drawing/2014/main" id="{75AE2224-BAE5-4B98-B0BC-009373D5DB20}"/>
              </a:ext>
            </a:extLst>
          </p:cNvPr>
          <p:cNvSpPr txBox="1"/>
          <p:nvPr/>
        </p:nvSpPr>
        <p:spPr>
          <a:xfrm>
            <a:off x="6911852" y="4072454"/>
            <a:ext cx="1872312" cy="1600438"/>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600"/>
              </a:spcAft>
              <a:buClrTx/>
              <a:buSzTx/>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How can these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Army Values, or your own personal or family values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be leveraged to help reduce suicide risk within your support circle?</a:t>
            </a:r>
          </a:p>
        </p:txBody>
      </p:sp>
      <p:cxnSp>
        <p:nvCxnSpPr>
          <p:cNvPr id="53" name="Straight Connector 52"/>
          <p:cNvCxnSpPr/>
          <p:nvPr/>
        </p:nvCxnSpPr>
        <p:spPr>
          <a:xfrm>
            <a:off x="320466" y="3498912"/>
            <a:ext cx="569933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1211" y="3719032"/>
            <a:ext cx="511257" cy="511257"/>
          </a:xfrm>
          <a:prstGeom prst="rect">
            <a:avLst/>
          </a:prstGeom>
          <a:effectLst>
            <a:outerShdw dist="25400" dir="2700000" algn="tl" rotWithShape="0">
              <a:prstClr val="black">
                <a:alpha val="15000"/>
              </a:prstClr>
            </a:outerShdw>
          </a:effectLst>
        </p:spPr>
      </p:pic>
      <p:sp>
        <p:nvSpPr>
          <p:cNvPr id="5" name="Rectangle 4">
            <a:extLst>
              <a:ext uri="{FF2B5EF4-FFF2-40B4-BE49-F238E27FC236}">
                <a16:creationId xmlns:a16="http://schemas.microsoft.com/office/drawing/2014/main" id="{1F03CDAB-4594-8AC6-7EEA-69A204E78AF2}"/>
              </a:ext>
            </a:extLst>
          </p:cNvPr>
          <p:cNvSpPr/>
          <p:nvPr/>
        </p:nvSpPr>
        <p:spPr>
          <a:xfrm>
            <a:off x="-59267" y="-45093"/>
            <a:ext cx="9398000" cy="1365891"/>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6DFB6A40-9D6B-8E44-8AB0-9D5CFEABD9C2}"/>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The Army Values and Suicide Prevention</a:t>
            </a:r>
          </a:p>
        </p:txBody>
      </p:sp>
      <p:grpSp>
        <p:nvGrpSpPr>
          <p:cNvPr id="7" name="Group 6">
            <a:extLst>
              <a:ext uri="{FF2B5EF4-FFF2-40B4-BE49-F238E27FC236}">
                <a16:creationId xmlns:a16="http://schemas.microsoft.com/office/drawing/2014/main" id="{A0AA84B2-2900-8288-8FA8-FD0D48ECEE01}"/>
              </a:ext>
            </a:extLst>
          </p:cNvPr>
          <p:cNvGrpSpPr/>
          <p:nvPr/>
        </p:nvGrpSpPr>
        <p:grpSpPr>
          <a:xfrm>
            <a:off x="131197" y="430"/>
            <a:ext cx="9015516" cy="1060759"/>
            <a:chOff x="131197" y="430"/>
            <a:chExt cx="9015516" cy="1060759"/>
          </a:xfrm>
        </p:grpSpPr>
        <p:pic>
          <p:nvPicPr>
            <p:cNvPr id="8" name="Picture 7" descr="Logo&#10;&#10;Description automatically generated">
              <a:extLst>
                <a:ext uri="{FF2B5EF4-FFF2-40B4-BE49-F238E27FC236}">
                  <a16:creationId xmlns:a16="http://schemas.microsoft.com/office/drawing/2014/main" id="{9B498F56-8135-032A-83B0-7613233C19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0" name="Picture 9" descr="Logo&#10;&#10;Description automatically generated">
              <a:extLst>
                <a:ext uri="{FF2B5EF4-FFF2-40B4-BE49-F238E27FC236}">
                  <a16:creationId xmlns:a16="http://schemas.microsoft.com/office/drawing/2014/main" id="{CDA959CD-412C-DE05-7AD6-9943EE6E7D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2" name="Picture 8">
            <a:extLst>
              <a:ext uri="{FF2B5EF4-FFF2-40B4-BE49-F238E27FC236}">
                <a16:creationId xmlns:a16="http://schemas.microsoft.com/office/drawing/2014/main" id="{A13B26FC-CC2A-4C7A-5C60-79B44FC6BC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0347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899518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345" y="1276413"/>
            <a:ext cx="9137309" cy="5205982"/>
          </a:xfrm>
          <a:prstGeom prst="rect">
            <a:avLst/>
          </a:prstGeom>
        </p:spPr>
      </p:pic>
      <p:sp>
        <p:nvSpPr>
          <p:cNvPr id="4" name="Rectangle 3"/>
          <p:cNvSpPr/>
          <p:nvPr/>
        </p:nvSpPr>
        <p:spPr>
          <a:xfrm>
            <a:off x="5016500" y="2057399"/>
            <a:ext cx="2851150" cy="3600986"/>
          </a:xfrm>
          <a:prstGeom prst="rect">
            <a:avLst/>
          </a:prstGeom>
        </p:spPr>
        <p:txBody>
          <a:bodyPr wrap="square">
            <a:spAutoFit/>
          </a:bodyPr>
          <a:lstStyle/>
          <a:p>
            <a:pPr marL="57150" lvl="1">
              <a:spcBef>
                <a:spcPts val="1200"/>
              </a:spcBef>
              <a:spcAft>
                <a:spcPts val="1200"/>
              </a:spcAft>
              <a:defRPr/>
            </a:pPr>
            <a:r>
              <a:rPr lang="en-US" sz="1600" dirty="0">
                <a:solidFill>
                  <a:schemeClr val="bg1"/>
                </a:solidFill>
                <a:latin typeface="+mj-lt"/>
                <a:cs typeface="Arial" panose="020B0604020202020204" pitchFamily="34" charset="0"/>
              </a:rPr>
              <a:t>To increase awareness of protective factors, risk factors, and warning signs that contribute to a person’s level of risk for suicide</a:t>
            </a:r>
          </a:p>
          <a:p>
            <a:pPr marL="57150" lvl="1">
              <a:spcBef>
                <a:spcPts val="1200"/>
              </a:spcBef>
              <a:spcAft>
                <a:spcPts val="1200"/>
              </a:spcAft>
              <a:defRPr/>
            </a:pPr>
            <a:r>
              <a:rPr lang="en-US" sz="1600" dirty="0">
                <a:solidFill>
                  <a:schemeClr val="bg1"/>
                </a:solidFill>
                <a:latin typeface="+mj-lt"/>
                <a:cs typeface="Arial" panose="020B0604020202020204" pitchFamily="34" charset="0"/>
              </a:rPr>
              <a:t>To equip you with specific actions that can be taken to bolster protective factors, mitigate risk, and intervene in a crisis in order to help prevent suicide by utilizing the steps </a:t>
            </a:r>
            <a:r>
              <a:rPr lang="en-US" sz="1600" b="1" dirty="0">
                <a:solidFill>
                  <a:schemeClr val="bg1"/>
                </a:solidFill>
                <a:latin typeface="+mj-lt"/>
                <a:cs typeface="Arial" panose="020B0604020202020204" pitchFamily="34" charset="0"/>
              </a:rPr>
              <a:t>Ask</a:t>
            </a:r>
            <a:r>
              <a:rPr lang="en-US" sz="1600" dirty="0">
                <a:solidFill>
                  <a:schemeClr val="bg1"/>
                </a:solidFill>
                <a:latin typeface="+mj-lt"/>
                <a:cs typeface="Arial" panose="020B0604020202020204" pitchFamily="34" charset="0"/>
              </a:rPr>
              <a:t>, </a:t>
            </a:r>
            <a:r>
              <a:rPr lang="en-US" sz="1600" b="1" dirty="0">
                <a:solidFill>
                  <a:schemeClr val="bg1"/>
                </a:solidFill>
                <a:latin typeface="+mj-lt"/>
                <a:cs typeface="Arial" panose="020B0604020202020204" pitchFamily="34" charset="0"/>
              </a:rPr>
              <a:t>Care</a:t>
            </a:r>
            <a:r>
              <a:rPr lang="en-US" sz="1600" dirty="0">
                <a:solidFill>
                  <a:schemeClr val="bg1"/>
                </a:solidFill>
                <a:latin typeface="+mj-lt"/>
                <a:cs typeface="Arial" panose="020B0604020202020204" pitchFamily="34" charset="0"/>
              </a:rPr>
              <a:t>, </a:t>
            </a:r>
            <a:r>
              <a:rPr lang="en-US" sz="1600" b="1" dirty="0">
                <a:solidFill>
                  <a:schemeClr val="bg1"/>
                </a:solidFill>
                <a:latin typeface="+mj-lt"/>
                <a:cs typeface="Arial" panose="020B0604020202020204" pitchFamily="34" charset="0"/>
              </a:rPr>
              <a:t>Escort</a:t>
            </a:r>
            <a:r>
              <a:rPr lang="en-US" sz="1600" dirty="0">
                <a:solidFill>
                  <a:schemeClr val="bg1"/>
                </a:solidFill>
                <a:latin typeface="+mj-lt"/>
                <a:cs typeface="Arial" panose="020B0604020202020204" pitchFamily="34" charset="0"/>
              </a:rPr>
              <a:t> (</a:t>
            </a:r>
            <a:r>
              <a:rPr lang="en-US" sz="1600" b="1" dirty="0">
                <a:solidFill>
                  <a:schemeClr val="bg1"/>
                </a:solidFill>
                <a:latin typeface="+mj-lt"/>
                <a:cs typeface="Arial" panose="020B0604020202020204" pitchFamily="34" charset="0"/>
              </a:rPr>
              <a:t>ACE</a:t>
            </a:r>
            <a:r>
              <a:rPr lang="en-US" sz="1600" dirty="0">
                <a:solidFill>
                  <a:schemeClr val="bg1"/>
                </a:solidFill>
                <a:latin typeface="+mj-lt"/>
                <a:cs typeface="Arial" panose="020B0604020202020204" pitchFamily="34" charset="0"/>
              </a:rPr>
              <a:t>)</a:t>
            </a:r>
          </a:p>
        </p:txBody>
      </p:sp>
      <p:sp>
        <p:nvSpPr>
          <p:cNvPr id="10"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4</a:t>
            </a:r>
          </a:p>
        </p:txBody>
      </p:sp>
      <p:sp>
        <p:nvSpPr>
          <p:cNvPr id="7" name="Title 1">
            <a:extLst>
              <a:ext uri="{FF2B5EF4-FFF2-40B4-BE49-F238E27FC236}">
                <a16:creationId xmlns:a16="http://schemas.microsoft.com/office/drawing/2014/main" id="{55FC8E2B-9E3E-8D67-75C9-745DFCD1CA24}"/>
              </a:ext>
            </a:extLst>
          </p:cNvPr>
          <p:cNvSpPr>
            <a:spLocks noGrp="1"/>
          </p:cNvSpPr>
          <p:nvPr>
            <p:ph type="title"/>
          </p:nvPr>
        </p:nvSpPr>
        <p:spPr>
          <a:xfrm>
            <a:off x="910043" y="322734"/>
            <a:ext cx="7175586" cy="457200"/>
          </a:xfrm>
        </p:spPr>
        <p:txBody>
          <a:bodyPr/>
          <a:lstStyle/>
          <a:p>
            <a:r>
              <a:rPr lang="en-US" sz="2000" cap="none" dirty="0">
                <a:solidFill>
                  <a:schemeClr val="tx1">
                    <a:lumMod val="75000"/>
                    <a:lumOff val="25000"/>
                  </a:schemeClr>
                </a:solidFill>
              </a:rPr>
              <a:t>Training Purpose</a:t>
            </a:r>
          </a:p>
        </p:txBody>
      </p:sp>
      <p:sp>
        <p:nvSpPr>
          <p:cNvPr id="8" name="Rectangle 7">
            <a:extLst>
              <a:ext uri="{FF2B5EF4-FFF2-40B4-BE49-F238E27FC236}">
                <a16:creationId xmlns:a16="http://schemas.microsoft.com/office/drawing/2014/main" id="{7C000C4B-AC24-476E-636A-FBC5EDDF4EB2}"/>
              </a:ext>
            </a:extLst>
          </p:cNvPr>
          <p:cNvSpPr/>
          <p:nvPr/>
        </p:nvSpPr>
        <p:spPr>
          <a:xfrm>
            <a:off x="-59267" y="-45093"/>
            <a:ext cx="9228389" cy="1321505"/>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B93D944B-4C99-C447-2BBF-9C1B66263F25}"/>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Training Purpose</a:t>
            </a:r>
          </a:p>
        </p:txBody>
      </p:sp>
      <p:grpSp>
        <p:nvGrpSpPr>
          <p:cNvPr id="12" name="Group 11">
            <a:extLst>
              <a:ext uri="{FF2B5EF4-FFF2-40B4-BE49-F238E27FC236}">
                <a16:creationId xmlns:a16="http://schemas.microsoft.com/office/drawing/2014/main" id="{19010002-8B57-07B8-5748-980D4BA7029B}"/>
              </a:ext>
            </a:extLst>
          </p:cNvPr>
          <p:cNvGrpSpPr/>
          <p:nvPr/>
        </p:nvGrpSpPr>
        <p:grpSpPr>
          <a:xfrm>
            <a:off x="131197" y="430"/>
            <a:ext cx="9015516" cy="1060759"/>
            <a:chOff x="131197" y="430"/>
            <a:chExt cx="9015516" cy="1060759"/>
          </a:xfrm>
        </p:grpSpPr>
        <p:pic>
          <p:nvPicPr>
            <p:cNvPr id="13" name="Picture 12" descr="Logo&#10;&#10;Description automatically generated">
              <a:extLst>
                <a:ext uri="{FF2B5EF4-FFF2-40B4-BE49-F238E27FC236}">
                  <a16:creationId xmlns:a16="http://schemas.microsoft.com/office/drawing/2014/main" id="{7AE22202-96B9-3D12-A970-019C7C4DD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4" name="Picture 13" descr="Logo&#10;&#10;Description automatically generated">
              <a:extLst>
                <a:ext uri="{FF2B5EF4-FFF2-40B4-BE49-F238E27FC236}">
                  <a16:creationId xmlns:a16="http://schemas.microsoft.com/office/drawing/2014/main" id="{D10B3FFD-E676-96FE-B65D-0832639278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5" name="Picture 8">
            <a:extLst>
              <a:ext uri="{FF2B5EF4-FFF2-40B4-BE49-F238E27FC236}">
                <a16:creationId xmlns:a16="http://schemas.microsoft.com/office/drawing/2014/main" id="{765BA890-FD6F-20DB-D1CF-C60FC10C9E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0587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800383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4178640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5</a:t>
            </a:r>
          </a:p>
        </p:txBody>
      </p:sp>
      <p:sp>
        <p:nvSpPr>
          <p:cNvPr id="3" name="Rectangle 2">
            <a:extLst>
              <a:ext uri="{FF2B5EF4-FFF2-40B4-BE49-F238E27FC236}">
                <a16:creationId xmlns:a16="http://schemas.microsoft.com/office/drawing/2014/main" id="{9940D7C4-7109-07FB-96CE-84DFFF8B02A0}"/>
              </a:ext>
            </a:extLst>
          </p:cNvPr>
          <p:cNvSpPr/>
          <p:nvPr/>
        </p:nvSpPr>
        <p:spPr>
          <a:xfrm>
            <a:off x="3772480" y="2090838"/>
            <a:ext cx="4171278" cy="887506"/>
          </a:xfrm>
          <a:prstGeom prst="rect">
            <a:avLst/>
          </a:prstGeom>
          <a:solidFill>
            <a:srgbClr val="FFC80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5" dirty="0"/>
          </a:p>
        </p:txBody>
      </p:sp>
      <p:sp>
        <p:nvSpPr>
          <p:cNvPr id="6" name="Rectangle 5">
            <a:extLst>
              <a:ext uri="{FF2B5EF4-FFF2-40B4-BE49-F238E27FC236}">
                <a16:creationId xmlns:a16="http://schemas.microsoft.com/office/drawing/2014/main" id="{B5A0ED01-11D3-97C9-877C-9B5098304B11}"/>
              </a:ext>
            </a:extLst>
          </p:cNvPr>
          <p:cNvSpPr/>
          <p:nvPr/>
        </p:nvSpPr>
        <p:spPr>
          <a:xfrm>
            <a:off x="3772213" y="3854289"/>
            <a:ext cx="4171278" cy="887506"/>
          </a:xfrm>
          <a:prstGeom prst="rect">
            <a:avLst/>
          </a:prstGeom>
          <a:solidFill>
            <a:srgbClr val="FFC80B">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5" dirty="0"/>
          </a:p>
        </p:txBody>
      </p:sp>
      <p:sp>
        <p:nvSpPr>
          <p:cNvPr id="7" name="TextBox 6">
            <a:extLst>
              <a:ext uri="{FF2B5EF4-FFF2-40B4-BE49-F238E27FC236}">
                <a16:creationId xmlns:a16="http://schemas.microsoft.com/office/drawing/2014/main" id="{19B83A5B-6395-C71B-C198-A3D41D6B7742}"/>
              </a:ext>
            </a:extLst>
          </p:cNvPr>
          <p:cNvSpPr txBox="1"/>
          <p:nvPr/>
        </p:nvSpPr>
        <p:spPr>
          <a:xfrm>
            <a:off x="4869750" y="2205217"/>
            <a:ext cx="3205548" cy="689869"/>
          </a:xfrm>
          <a:prstGeom prst="rect">
            <a:avLst/>
          </a:prstGeom>
          <a:noFill/>
        </p:spPr>
        <p:txBody>
          <a:bodyPr wrap="square" rtlCol="0" anchor="ctr">
            <a:spAutoFit/>
          </a:bodyPr>
          <a:lstStyle/>
          <a:p>
            <a:r>
              <a:rPr lang="en-US" sz="3883" b="1" dirty="0">
                <a:solidFill>
                  <a:srgbClr val="707070"/>
                </a:solidFill>
                <a:cs typeface="Arial" panose="020B0604020202020204" pitchFamily="34" charset="0"/>
              </a:rPr>
              <a:t>A </a:t>
            </a:r>
            <a:r>
              <a:rPr lang="en-US" sz="2718" b="1" dirty="0">
                <a:cs typeface="Arial" panose="020B0604020202020204" pitchFamily="34" charset="0"/>
              </a:rPr>
              <a:t>-</a:t>
            </a:r>
            <a:r>
              <a:rPr lang="en-US" sz="2718" dirty="0">
                <a:cs typeface="Arial" panose="020B0604020202020204" pitchFamily="34" charset="0"/>
              </a:rPr>
              <a:t> ASK</a:t>
            </a:r>
          </a:p>
        </p:txBody>
      </p:sp>
      <p:sp>
        <p:nvSpPr>
          <p:cNvPr id="8" name="TextBox 7">
            <a:extLst>
              <a:ext uri="{FF2B5EF4-FFF2-40B4-BE49-F238E27FC236}">
                <a16:creationId xmlns:a16="http://schemas.microsoft.com/office/drawing/2014/main" id="{C3B55572-FD56-6912-4ADF-417BC7D76E85}"/>
              </a:ext>
            </a:extLst>
          </p:cNvPr>
          <p:cNvSpPr txBox="1"/>
          <p:nvPr/>
        </p:nvSpPr>
        <p:spPr>
          <a:xfrm>
            <a:off x="4886035" y="3951327"/>
            <a:ext cx="3172976" cy="689869"/>
          </a:xfrm>
          <a:prstGeom prst="rect">
            <a:avLst/>
          </a:prstGeom>
          <a:noFill/>
        </p:spPr>
        <p:txBody>
          <a:bodyPr wrap="square" rtlCol="0">
            <a:spAutoFit/>
          </a:bodyPr>
          <a:lstStyle/>
          <a:p>
            <a:r>
              <a:rPr lang="en-US" sz="3883" b="1" dirty="0">
                <a:solidFill>
                  <a:srgbClr val="707070"/>
                </a:solidFill>
                <a:cs typeface="Arial" panose="020B0604020202020204" pitchFamily="34" charset="0"/>
              </a:rPr>
              <a:t>E</a:t>
            </a:r>
            <a:r>
              <a:rPr lang="en-US" sz="3883" b="1" dirty="0">
                <a:cs typeface="Arial" panose="020B0604020202020204" pitchFamily="34" charset="0"/>
              </a:rPr>
              <a:t> </a:t>
            </a:r>
            <a:r>
              <a:rPr lang="en-US" sz="2718" b="1" dirty="0">
                <a:cs typeface="Arial" panose="020B0604020202020204" pitchFamily="34" charset="0"/>
              </a:rPr>
              <a:t>-</a:t>
            </a:r>
            <a:r>
              <a:rPr lang="en-US" sz="2718" dirty="0">
                <a:cs typeface="Arial" panose="020B0604020202020204" pitchFamily="34" charset="0"/>
              </a:rPr>
              <a:t> ESCORT</a:t>
            </a:r>
          </a:p>
        </p:txBody>
      </p:sp>
      <p:sp>
        <p:nvSpPr>
          <p:cNvPr id="9" name="Rectangle 8">
            <a:extLst>
              <a:ext uri="{FF2B5EF4-FFF2-40B4-BE49-F238E27FC236}">
                <a16:creationId xmlns:a16="http://schemas.microsoft.com/office/drawing/2014/main" id="{793D2A4B-4956-6146-C9B6-241B4BB4E6B9}"/>
              </a:ext>
            </a:extLst>
          </p:cNvPr>
          <p:cNvSpPr/>
          <p:nvPr/>
        </p:nvSpPr>
        <p:spPr>
          <a:xfrm>
            <a:off x="3772213" y="2971026"/>
            <a:ext cx="4171278" cy="887506"/>
          </a:xfrm>
          <a:prstGeom prst="rect">
            <a:avLst/>
          </a:prstGeom>
          <a:solidFill>
            <a:srgbClr val="FFC80B">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5" dirty="0"/>
          </a:p>
        </p:txBody>
      </p:sp>
      <p:sp>
        <p:nvSpPr>
          <p:cNvPr id="12" name="TextBox 11">
            <a:extLst>
              <a:ext uri="{FF2B5EF4-FFF2-40B4-BE49-F238E27FC236}">
                <a16:creationId xmlns:a16="http://schemas.microsoft.com/office/drawing/2014/main" id="{F621ADD2-B010-5880-CF20-C451468ADD28}"/>
              </a:ext>
            </a:extLst>
          </p:cNvPr>
          <p:cNvSpPr txBox="1"/>
          <p:nvPr/>
        </p:nvSpPr>
        <p:spPr>
          <a:xfrm>
            <a:off x="4861532" y="3060917"/>
            <a:ext cx="2565070" cy="689869"/>
          </a:xfrm>
          <a:prstGeom prst="rect">
            <a:avLst/>
          </a:prstGeom>
          <a:noFill/>
        </p:spPr>
        <p:txBody>
          <a:bodyPr wrap="square" rtlCol="0">
            <a:spAutoFit/>
          </a:bodyPr>
          <a:lstStyle/>
          <a:p>
            <a:r>
              <a:rPr lang="en-US" sz="3883" b="1" dirty="0">
                <a:solidFill>
                  <a:srgbClr val="707070"/>
                </a:solidFill>
                <a:cs typeface="Arial" panose="020B0604020202020204" pitchFamily="34" charset="0"/>
              </a:rPr>
              <a:t>C</a:t>
            </a:r>
            <a:r>
              <a:rPr lang="en-US" sz="3883" b="1" dirty="0">
                <a:cs typeface="Arial" panose="020B0604020202020204" pitchFamily="34" charset="0"/>
              </a:rPr>
              <a:t> </a:t>
            </a:r>
            <a:r>
              <a:rPr lang="en-US" sz="2718" b="1" dirty="0">
                <a:cs typeface="Arial" panose="020B0604020202020204" pitchFamily="34" charset="0"/>
              </a:rPr>
              <a:t>-</a:t>
            </a:r>
            <a:r>
              <a:rPr lang="en-US" sz="2718" dirty="0">
                <a:cs typeface="Arial" panose="020B0604020202020204" pitchFamily="34" charset="0"/>
              </a:rPr>
              <a:t> CARE</a:t>
            </a:r>
          </a:p>
        </p:txBody>
      </p:sp>
      <p:sp>
        <p:nvSpPr>
          <p:cNvPr id="13" name="Rectangle 12">
            <a:extLst>
              <a:ext uri="{FF2B5EF4-FFF2-40B4-BE49-F238E27FC236}">
                <a16:creationId xmlns:a16="http://schemas.microsoft.com/office/drawing/2014/main" id="{03E6899A-80CF-2325-77D1-64A73D2C1E49}"/>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3">
            <a:extLst>
              <a:ext uri="{FF2B5EF4-FFF2-40B4-BE49-F238E27FC236}">
                <a16:creationId xmlns:a16="http://schemas.microsoft.com/office/drawing/2014/main" id="{2C3F5591-225E-4259-BE3A-AA09223A630E}"/>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What is Ask, Care, Escort (ACE)?</a:t>
            </a:r>
          </a:p>
        </p:txBody>
      </p:sp>
      <p:grpSp>
        <p:nvGrpSpPr>
          <p:cNvPr id="15" name="Group 14">
            <a:extLst>
              <a:ext uri="{FF2B5EF4-FFF2-40B4-BE49-F238E27FC236}">
                <a16:creationId xmlns:a16="http://schemas.microsoft.com/office/drawing/2014/main" id="{41778B6A-A202-5CBF-1278-8061F2A88C0C}"/>
              </a:ext>
            </a:extLst>
          </p:cNvPr>
          <p:cNvGrpSpPr/>
          <p:nvPr/>
        </p:nvGrpSpPr>
        <p:grpSpPr>
          <a:xfrm>
            <a:off x="131197" y="430"/>
            <a:ext cx="9015516" cy="1060759"/>
            <a:chOff x="131197" y="430"/>
            <a:chExt cx="9015516" cy="1060759"/>
          </a:xfrm>
        </p:grpSpPr>
        <p:pic>
          <p:nvPicPr>
            <p:cNvPr id="16" name="Picture 15" descr="Logo&#10;&#10;Description automatically generated">
              <a:extLst>
                <a:ext uri="{FF2B5EF4-FFF2-40B4-BE49-F238E27FC236}">
                  <a16:creationId xmlns:a16="http://schemas.microsoft.com/office/drawing/2014/main" id="{687358BB-BB94-8F5F-24DB-00AF27A652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7" name="Picture 16" descr="Logo&#10;&#10;Description automatically generated">
              <a:extLst>
                <a:ext uri="{FF2B5EF4-FFF2-40B4-BE49-F238E27FC236}">
                  <a16:creationId xmlns:a16="http://schemas.microsoft.com/office/drawing/2014/main" id="{6166C0EC-9585-B3D1-1032-F071487818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8" name="Picture 8">
            <a:extLst>
              <a:ext uri="{FF2B5EF4-FFF2-40B4-BE49-F238E27FC236}">
                <a16:creationId xmlns:a16="http://schemas.microsoft.com/office/drawing/2014/main" id="{50D57171-AF9E-3153-D571-33DA05EAAC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Qr code&#10;&#10;Description automatically generated">
            <a:extLst>
              <a:ext uri="{FF2B5EF4-FFF2-40B4-BE49-F238E27FC236}">
                <a16:creationId xmlns:a16="http://schemas.microsoft.com/office/drawing/2014/main" id="{88A77A11-533C-B376-73AF-60E64124D5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30075">
            <a:off x="1652608" y="1713798"/>
            <a:ext cx="2476719" cy="3377345"/>
          </a:xfrm>
          <a:prstGeom prst="rect">
            <a:avLst/>
          </a:prstGeom>
        </p:spPr>
      </p:pic>
    </p:spTree>
    <p:extLst>
      <p:ext uri="{BB962C8B-B14F-4D97-AF65-F5344CB8AC3E}">
        <p14:creationId xmlns:p14="http://schemas.microsoft.com/office/powerpoint/2010/main" val="2978433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83532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3" y="195948"/>
            <a:ext cx="9137673" cy="6858000"/>
          </a:xfrm>
          <a:prstGeom prst="rect">
            <a:avLst/>
          </a:prstGeom>
        </p:spPr>
      </p:pic>
      <p:sp>
        <p:nvSpPr>
          <p:cNvPr id="6" name="TextBox 5"/>
          <p:cNvSpPr txBox="1"/>
          <p:nvPr/>
        </p:nvSpPr>
        <p:spPr>
          <a:xfrm>
            <a:off x="1202335" y="3684586"/>
            <a:ext cx="4004665"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43B33"/>
                </a:solidFill>
              </a:rPr>
              <a:t>Typical reactions to stress or typical coping behaviors</a:t>
            </a:r>
          </a:p>
        </p:txBody>
      </p:sp>
      <p:sp>
        <p:nvSpPr>
          <p:cNvPr id="4" name="TextBox 3"/>
          <p:cNvSpPr txBox="1"/>
          <p:nvPr/>
        </p:nvSpPr>
        <p:spPr>
          <a:xfrm>
            <a:off x="1158334" y="3189552"/>
            <a:ext cx="350239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43B33"/>
                </a:solidFill>
              </a:rPr>
              <a:t>Typical behaviors and moods</a:t>
            </a:r>
          </a:p>
        </p:txBody>
      </p:sp>
      <p:sp>
        <p:nvSpPr>
          <p:cNvPr id="1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6</a:t>
            </a:r>
          </a:p>
        </p:txBody>
      </p:sp>
      <p:sp>
        <p:nvSpPr>
          <p:cNvPr id="10" name="Rectangle 9">
            <a:extLst>
              <a:ext uri="{FF2B5EF4-FFF2-40B4-BE49-F238E27FC236}">
                <a16:creationId xmlns:a16="http://schemas.microsoft.com/office/drawing/2014/main" id="{92BF20F5-E176-4F40-B4BB-D8931849A102}"/>
              </a:ext>
            </a:extLst>
          </p:cNvPr>
          <p:cNvSpPr/>
          <p:nvPr/>
        </p:nvSpPr>
        <p:spPr>
          <a:xfrm>
            <a:off x="5360092" y="4766075"/>
            <a:ext cx="2850458" cy="1296279"/>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5453513" y="4863265"/>
            <a:ext cx="2706237" cy="1077218"/>
          </a:xfrm>
          <a:prstGeom prst="rect">
            <a:avLst/>
          </a:prstGeom>
          <a:noFill/>
          <a:ln w="38100">
            <a:noFill/>
          </a:ln>
        </p:spPr>
        <p:txBody>
          <a:bodyPr wrap="square" rtlCol="0">
            <a:spAutoFit/>
          </a:bodyPr>
          <a:lstStyle/>
          <a:p>
            <a:pPr>
              <a:spcBef>
                <a:spcPts val="600"/>
              </a:spcBef>
            </a:pPr>
            <a:r>
              <a:rPr lang="en-US" sz="1600" dirty="0"/>
              <a:t>Knowing the </a:t>
            </a:r>
            <a:r>
              <a:rPr lang="en-US" sz="1600" dirty="0">
                <a:solidFill>
                  <a:srgbClr val="343B33"/>
                </a:solidFill>
              </a:rPr>
              <a:t>BASELINE</a:t>
            </a:r>
            <a:r>
              <a:rPr lang="en-US" sz="1600" dirty="0"/>
              <a:t> of those around you is foundational to recognizing change and identifying risk.</a:t>
            </a:r>
          </a:p>
        </p:txBody>
      </p:sp>
      <p:sp>
        <p:nvSpPr>
          <p:cNvPr id="3" name="TextBox 2">
            <a:extLst>
              <a:ext uri="{FF2B5EF4-FFF2-40B4-BE49-F238E27FC236}">
                <a16:creationId xmlns:a16="http://schemas.microsoft.com/office/drawing/2014/main" id="{6EADEC9C-4C27-5AFB-9CC5-2EDA5ED9EF4D}"/>
              </a:ext>
            </a:extLst>
          </p:cNvPr>
          <p:cNvSpPr txBox="1"/>
          <p:nvPr/>
        </p:nvSpPr>
        <p:spPr>
          <a:xfrm>
            <a:off x="4199260" y="1153514"/>
            <a:ext cx="3303813" cy="830997"/>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600"/>
              </a:spcAft>
              <a:buClrTx/>
              <a:buSzTx/>
              <a:tabLst/>
              <a:defRPr/>
            </a:pPr>
            <a:r>
              <a:rPr lang="en-US" sz="16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What are some signs or indicators that this person is having an exceptionally good day?</a:t>
            </a:r>
          </a:p>
        </p:txBody>
      </p:sp>
      <p:sp>
        <p:nvSpPr>
          <p:cNvPr id="7" name="Rectangle 6">
            <a:extLst>
              <a:ext uri="{FF2B5EF4-FFF2-40B4-BE49-F238E27FC236}">
                <a16:creationId xmlns:a16="http://schemas.microsoft.com/office/drawing/2014/main" id="{A9019047-ECBE-073F-DAC4-29FAD9839B27}"/>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3">
            <a:extLst>
              <a:ext uri="{FF2B5EF4-FFF2-40B4-BE49-F238E27FC236}">
                <a16:creationId xmlns:a16="http://schemas.microsoft.com/office/drawing/2014/main" id="{DC15076E-7F44-1696-743C-B984B361E729}"/>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Establish a Baseline</a:t>
            </a:r>
          </a:p>
        </p:txBody>
      </p:sp>
      <p:grpSp>
        <p:nvGrpSpPr>
          <p:cNvPr id="14" name="Group 13">
            <a:extLst>
              <a:ext uri="{FF2B5EF4-FFF2-40B4-BE49-F238E27FC236}">
                <a16:creationId xmlns:a16="http://schemas.microsoft.com/office/drawing/2014/main" id="{0CE22BA7-136E-0B20-BC3A-F973C97C2330}"/>
              </a:ext>
            </a:extLst>
          </p:cNvPr>
          <p:cNvGrpSpPr/>
          <p:nvPr/>
        </p:nvGrpSpPr>
        <p:grpSpPr>
          <a:xfrm>
            <a:off x="131197" y="430"/>
            <a:ext cx="9015516" cy="1060759"/>
            <a:chOff x="131197" y="430"/>
            <a:chExt cx="9015516" cy="1060759"/>
          </a:xfrm>
        </p:grpSpPr>
        <p:pic>
          <p:nvPicPr>
            <p:cNvPr id="16" name="Picture 15" descr="Logo&#10;&#10;Description automatically generated">
              <a:extLst>
                <a:ext uri="{FF2B5EF4-FFF2-40B4-BE49-F238E27FC236}">
                  <a16:creationId xmlns:a16="http://schemas.microsoft.com/office/drawing/2014/main" id="{B1B222A3-BC05-C8F9-140B-4DC0C4DFDF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7" name="Picture 16" descr="Logo&#10;&#10;Description automatically generated">
              <a:extLst>
                <a:ext uri="{FF2B5EF4-FFF2-40B4-BE49-F238E27FC236}">
                  <a16:creationId xmlns:a16="http://schemas.microsoft.com/office/drawing/2014/main" id="{10A55DA9-10D6-68BD-11FD-3A7614985A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8" name="Picture 8">
            <a:extLst>
              <a:ext uri="{FF2B5EF4-FFF2-40B4-BE49-F238E27FC236}">
                <a16:creationId xmlns:a16="http://schemas.microsoft.com/office/drawing/2014/main" id="{42619B8A-AE2C-9B1A-7402-AA4F9EBE5F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584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757358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7</a:t>
            </a:r>
          </a:p>
        </p:txBody>
      </p:sp>
      <p:sp>
        <p:nvSpPr>
          <p:cNvPr id="14" name="Rectangle 13"/>
          <p:cNvSpPr/>
          <p:nvPr/>
        </p:nvSpPr>
        <p:spPr>
          <a:xfrm>
            <a:off x="929757" y="1871124"/>
            <a:ext cx="7585593" cy="79875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62622" lvl="1" defTabSz="215725">
              <a:spcBef>
                <a:spcPts val="0"/>
              </a:spcBef>
              <a:spcAft>
                <a:spcPts val="0"/>
              </a:spcAft>
            </a:pPr>
            <a:r>
              <a:rPr lang="en-US" sz="2400" dirty="0">
                <a:solidFill>
                  <a:schemeClr val="bg1"/>
                </a:solidFill>
                <a:latin typeface="Arial" panose="020B0604020202020204" pitchFamily="34" charset="0"/>
                <a:cs typeface="Arial" panose="020B0604020202020204" pitchFamily="34" charset="0"/>
              </a:rPr>
              <a:t>Time-sensitive concerns for suicide risk</a:t>
            </a:r>
          </a:p>
          <a:p>
            <a:pPr marL="1662622" lvl="1" defTabSz="215725">
              <a:spcBef>
                <a:spcPts val="0"/>
              </a:spcBef>
              <a:spcAft>
                <a:spcPts val="0"/>
              </a:spcAft>
            </a:pPr>
            <a:r>
              <a:rPr lang="en-US" sz="2400" dirty="0">
                <a:solidFill>
                  <a:schemeClr val="bg1"/>
                </a:solidFill>
                <a:latin typeface="Arial" panose="020B0604020202020204" pitchFamily="34" charset="0"/>
                <a:cs typeface="Arial" panose="020B0604020202020204" pitchFamily="34" charset="0"/>
              </a:rPr>
              <a:t>		Stop and deal with this </a:t>
            </a:r>
            <a:r>
              <a:rPr lang="en-US" sz="2400" b="1" u="sng" dirty="0">
                <a:solidFill>
                  <a:schemeClr val="bg1"/>
                </a:solidFill>
                <a:latin typeface="Arial" panose="020B0604020202020204" pitchFamily="34" charset="0"/>
                <a:cs typeface="Arial" panose="020B0604020202020204" pitchFamily="34" charset="0"/>
              </a:rPr>
              <a:t>NOW</a:t>
            </a:r>
          </a:p>
        </p:txBody>
      </p:sp>
      <p:sp>
        <p:nvSpPr>
          <p:cNvPr id="15" name="Rectangle 14"/>
          <p:cNvSpPr/>
          <p:nvPr/>
        </p:nvSpPr>
        <p:spPr>
          <a:xfrm>
            <a:off x="770737" y="3542373"/>
            <a:ext cx="7744614" cy="798755"/>
          </a:xfrm>
          <a:prstGeom prst="rect">
            <a:avLst/>
          </a:prstGeom>
          <a:solidFill>
            <a:srgbClr val="FFC8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32120" lvl="1" defTabSz="215725">
              <a:spcBef>
                <a:spcPts val="0"/>
              </a:spcBef>
              <a:spcAft>
                <a:spcPts val="0"/>
              </a:spcAft>
            </a:pPr>
            <a:r>
              <a:rPr lang="en-US" sz="2400" dirty="0">
                <a:solidFill>
                  <a:schemeClr val="tx1"/>
                </a:solidFill>
                <a:latin typeface="Arial" panose="020B0604020202020204" pitchFamily="34" charset="0"/>
                <a:cs typeface="Arial" panose="020B0604020202020204" pitchFamily="34" charset="0"/>
              </a:rPr>
              <a:t>Issues that increase suicide risk</a:t>
            </a:r>
          </a:p>
          <a:p>
            <a:pPr marL="1832120" lvl="1" defTabSz="215725">
              <a:spcBef>
                <a:spcPts val="0"/>
              </a:spcBef>
              <a:spcAft>
                <a:spcPts val="0"/>
              </a:spcAft>
            </a:pPr>
            <a:r>
              <a:rPr lang="en-US" sz="2400" dirty="0">
                <a:solidFill>
                  <a:schemeClr val="tx1"/>
                </a:solidFill>
                <a:latin typeface="Arial" panose="020B0604020202020204" pitchFamily="34" charset="0"/>
                <a:cs typeface="Arial" panose="020B0604020202020204" pitchFamily="34" charset="0"/>
              </a:rPr>
              <a:t>		Check in and follow up</a:t>
            </a:r>
            <a:endParaRPr lang="en-US" sz="2400" b="1" dirty="0">
              <a:solidFill>
                <a:schemeClr val="tx1"/>
              </a:solidFill>
              <a:latin typeface="Arial" panose="020B0604020202020204" pitchFamily="34" charset="0"/>
              <a:cs typeface="Arial" panose="020B0604020202020204" pitchFamily="34" charset="0"/>
            </a:endParaRPr>
          </a:p>
        </p:txBody>
      </p:sp>
      <p:sp>
        <p:nvSpPr>
          <p:cNvPr id="16" name="Rectangle 15"/>
          <p:cNvSpPr/>
          <p:nvPr/>
        </p:nvSpPr>
        <p:spPr>
          <a:xfrm>
            <a:off x="774448" y="5100051"/>
            <a:ext cx="7740902" cy="79875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32120" lvl="1" defTabSz="215725">
              <a:spcBef>
                <a:spcPts val="0"/>
              </a:spcBef>
            </a:pPr>
            <a:r>
              <a:rPr lang="en-US" sz="2400" dirty="0">
                <a:solidFill>
                  <a:schemeClr val="tx1"/>
                </a:solidFill>
                <a:latin typeface="Arial" panose="020B0604020202020204" pitchFamily="34" charset="0"/>
                <a:cs typeface="Arial" panose="020B0604020202020204" pitchFamily="34" charset="0"/>
              </a:rPr>
              <a:t>Behaviors or supports that reduce risk</a:t>
            </a:r>
          </a:p>
          <a:p>
            <a:pPr marL="1832120" lvl="1" defTabSz="215725">
              <a:spcBef>
                <a:spcPts val="0"/>
              </a:spcBef>
            </a:pPr>
            <a:r>
              <a:rPr lang="en-US" sz="2400" dirty="0">
                <a:solidFill>
                  <a:schemeClr val="tx1"/>
                </a:solidFill>
                <a:latin typeface="Arial" panose="020B0604020202020204" pitchFamily="34" charset="0"/>
                <a:cs typeface="Arial" panose="020B0604020202020204" pitchFamily="34" charset="0"/>
              </a:rPr>
              <a:t>		Encourage healthy behaviors</a:t>
            </a:r>
          </a:p>
        </p:txBody>
      </p:sp>
      <p:pic>
        <p:nvPicPr>
          <p:cNvPr id="19" name="Picture 18" descr="A close up of a green traffic light&#10;&#10;Description automatically generated">
            <a:extLst>
              <a:ext uri="{FF2B5EF4-FFF2-40B4-BE49-F238E27FC236}">
                <a16:creationId xmlns:a16="http://schemas.microsoft.com/office/drawing/2014/main" id="{8A97346C-575B-4006-AD2E-058F715AD74F}"/>
              </a:ext>
            </a:extLst>
          </p:cNvPr>
          <p:cNvPicPr>
            <a:picLocks noChangeAspect="1"/>
          </p:cNvPicPr>
          <p:nvPr/>
        </p:nvPicPr>
        <p:blipFill rotWithShape="1">
          <a:blip r:embed="rId3"/>
          <a:srcRect l="27351" r="-36084" b="7143"/>
          <a:stretch/>
        </p:blipFill>
        <p:spPr>
          <a:xfrm>
            <a:off x="0" y="1375766"/>
            <a:ext cx="5536641" cy="5147534"/>
          </a:xfrm>
          <a:prstGeom prst="rect">
            <a:avLst/>
          </a:prstGeom>
        </p:spPr>
      </p:pic>
      <p:sp>
        <p:nvSpPr>
          <p:cNvPr id="20" name="Rounded Rectangle 19"/>
          <p:cNvSpPr/>
          <p:nvPr/>
        </p:nvSpPr>
        <p:spPr>
          <a:xfrm>
            <a:off x="2208469" y="3075193"/>
            <a:ext cx="3816275" cy="443753"/>
          </a:xfrm>
          <a:prstGeom prst="roundRect">
            <a:avLst/>
          </a:prstGeom>
          <a:noFill/>
          <a:ln w="57150">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8751" tIns="88751" rIns="88751" bIns="88751" numCol="1" spcCol="1270" anchor="ctr" anchorCtr="0">
            <a:noAutofit/>
          </a:bodyPr>
          <a:lstStyle/>
          <a:p>
            <a:pPr defTabSz="560884"/>
            <a:r>
              <a:rPr lang="en-US" sz="2718" dirty="0">
                <a:ln w="3175">
                  <a:solidFill>
                    <a:schemeClr val="tx1"/>
                  </a:solidFill>
                </a:ln>
                <a:solidFill>
                  <a:srgbClr val="FFC000"/>
                </a:solidFill>
                <a:latin typeface="Impact" panose="020B0806030902050204" pitchFamily="34" charset="0"/>
                <a:cs typeface="Arial" panose="020B0604020202020204" pitchFamily="34" charset="0"/>
              </a:rPr>
              <a:t>RISK FACTORS</a:t>
            </a:r>
          </a:p>
        </p:txBody>
      </p:sp>
      <p:sp>
        <p:nvSpPr>
          <p:cNvPr id="21" name="Rounded Rectangle 20"/>
          <p:cNvSpPr/>
          <p:nvPr/>
        </p:nvSpPr>
        <p:spPr>
          <a:xfrm>
            <a:off x="2208470" y="4638834"/>
            <a:ext cx="3816275" cy="443753"/>
          </a:xfrm>
          <a:prstGeom prst="roundRect">
            <a:avLst/>
          </a:prstGeom>
          <a:noFill/>
          <a:ln w="57150">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8751" tIns="88751" rIns="88751" bIns="88751" numCol="1" spcCol="1270" anchor="ctr" anchorCtr="0">
            <a:noAutofit/>
          </a:bodyPr>
          <a:lstStyle/>
          <a:p>
            <a:pPr defTabSz="560884"/>
            <a:r>
              <a:rPr lang="en-US" sz="2718" dirty="0">
                <a:ln w="3175">
                  <a:solidFill>
                    <a:schemeClr val="tx1"/>
                  </a:solidFill>
                </a:ln>
                <a:solidFill>
                  <a:srgbClr val="00B050"/>
                </a:solidFill>
                <a:latin typeface="Impact" panose="020B0806030902050204" pitchFamily="34" charset="0"/>
                <a:cs typeface="Arial" panose="020B0604020202020204" pitchFamily="34" charset="0"/>
              </a:rPr>
              <a:t>PROTECTIVE FACTORS</a:t>
            </a:r>
          </a:p>
        </p:txBody>
      </p:sp>
      <p:sp>
        <p:nvSpPr>
          <p:cNvPr id="22" name="Rectangle 21"/>
          <p:cNvSpPr/>
          <p:nvPr/>
        </p:nvSpPr>
        <p:spPr>
          <a:xfrm>
            <a:off x="2208468" y="1403945"/>
            <a:ext cx="3816275" cy="443753"/>
          </a:xfrm>
          <a:prstGeom prst="rect">
            <a:avLst/>
          </a:prstGeom>
          <a:noFill/>
          <a:ln w="38100">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8751" tIns="88751" rIns="88751" bIns="88751" numCol="1" spcCol="1270" anchor="ctr" anchorCtr="0">
            <a:noAutofit/>
          </a:bodyPr>
          <a:lstStyle/>
          <a:p>
            <a:pPr defTabSz="560884">
              <a:spcAft>
                <a:spcPct val="35000"/>
              </a:spcAft>
            </a:pPr>
            <a:r>
              <a:rPr lang="en-US" sz="2718" dirty="0">
                <a:ln w="3175">
                  <a:solidFill>
                    <a:schemeClr val="tx1"/>
                  </a:solidFill>
                </a:ln>
                <a:solidFill>
                  <a:srgbClr val="C00000"/>
                </a:solidFill>
                <a:latin typeface="Impact" panose="020B0806030902050204" pitchFamily="34" charset="0"/>
                <a:cs typeface="Arial" panose="020B0604020202020204" pitchFamily="34" charset="0"/>
              </a:rPr>
              <a:t>WARNING SIGNS</a:t>
            </a:r>
          </a:p>
        </p:txBody>
      </p:sp>
      <p:sp>
        <p:nvSpPr>
          <p:cNvPr id="4" name="Rectangle 3">
            <a:extLst>
              <a:ext uri="{FF2B5EF4-FFF2-40B4-BE49-F238E27FC236}">
                <a16:creationId xmlns:a16="http://schemas.microsoft.com/office/drawing/2014/main" id="{9493069A-CAC5-FBFC-2689-1CD76666C7F1}"/>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0B64BA1D-8619-846C-FE98-71DAFFC07E7E}"/>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Recognize the Signs to Assess Risks</a:t>
            </a:r>
          </a:p>
        </p:txBody>
      </p:sp>
      <p:grpSp>
        <p:nvGrpSpPr>
          <p:cNvPr id="6" name="Group 5">
            <a:extLst>
              <a:ext uri="{FF2B5EF4-FFF2-40B4-BE49-F238E27FC236}">
                <a16:creationId xmlns:a16="http://schemas.microsoft.com/office/drawing/2014/main" id="{CE1CB350-FECA-00C5-292A-CC26DB54F264}"/>
              </a:ext>
            </a:extLst>
          </p:cNvPr>
          <p:cNvGrpSpPr/>
          <p:nvPr/>
        </p:nvGrpSpPr>
        <p:grpSpPr>
          <a:xfrm>
            <a:off x="131197" y="430"/>
            <a:ext cx="9015516" cy="1060759"/>
            <a:chOff x="131197" y="430"/>
            <a:chExt cx="9015516" cy="1060759"/>
          </a:xfrm>
        </p:grpSpPr>
        <p:pic>
          <p:nvPicPr>
            <p:cNvPr id="7" name="Picture 6" descr="Logo&#10;&#10;Description automatically generated">
              <a:extLst>
                <a:ext uri="{FF2B5EF4-FFF2-40B4-BE49-F238E27FC236}">
                  <a16:creationId xmlns:a16="http://schemas.microsoft.com/office/drawing/2014/main" id="{5963B467-C713-869E-74A6-83EEEBE9F5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8" name="Picture 7" descr="Logo&#10;&#10;Description automatically generated">
              <a:extLst>
                <a:ext uri="{FF2B5EF4-FFF2-40B4-BE49-F238E27FC236}">
                  <a16:creationId xmlns:a16="http://schemas.microsoft.com/office/drawing/2014/main" id="{9AB5DFB2-B074-578C-8C70-8BE7E0F3CB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0" name="Picture 8">
            <a:extLst>
              <a:ext uri="{FF2B5EF4-FFF2-40B4-BE49-F238E27FC236}">
                <a16:creationId xmlns:a16="http://schemas.microsoft.com/office/drawing/2014/main" id="{844EC7A7-D8B3-1A5F-8557-84BCC648D6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1595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475004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10D66A-14E5-FBB7-BEF4-7EA1EBF769D6}"/>
              </a:ext>
            </a:extLst>
          </p:cNvPr>
          <p:cNvSpPr txBox="1"/>
          <p:nvPr/>
        </p:nvSpPr>
        <p:spPr>
          <a:xfrm>
            <a:off x="4263428" y="2248822"/>
            <a:ext cx="4437554" cy="615553"/>
          </a:xfrm>
          <a:prstGeom prst="rect">
            <a:avLst/>
          </a:prstGeom>
          <a:noFill/>
          <a:ln w="19050">
            <a:solidFill>
              <a:srgbClr val="E0DFD6"/>
            </a:solidFill>
          </a:ln>
        </p:spPr>
        <p:txBody>
          <a:bodyPr wrap="square" rtlCol="0">
            <a:spAutoFit/>
          </a:bodyPr>
          <a:lstStyle/>
          <a:p>
            <a:r>
              <a:rPr lang="en-US" sz="1700" dirty="0"/>
              <a:t> What are some examples of protective factors that can help offset or mitigate risk?</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8985" y="424833"/>
            <a:ext cx="9131913" cy="5707445"/>
          </a:xfrm>
          <a:prstGeom prst="rect">
            <a:avLst/>
          </a:prstGeom>
        </p:spPr>
      </p:pic>
      <p:sp>
        <p:nvSpPr>
          <p:cNvPr id="15" name="TextBox 14">
            <a:extLst>
              <a:ext uri="{FF2B5EF4-FFF2-40B4-BE49-F238E27FC236}">
                <a16:creationId xmlns:a16="http://schemas.microsoft.com/office/drawing/2014/main" id="{463CE7D2-CE32-4BDF-98E6-8C5F0CA5A68F}"/>
              </a:ext>
            </a:extLst>
          </p:cNvPr>
          <p:cNvSpPr txBox="1"/>
          <p:nvPr/>
        </p:nvSpPr>
        <p:spPr>
          <a:xfrm>
            <a:off x="4577566" y="1045287"/>
            <a:ext cx="4437554" cy="5570756"/>
          </a:xfrm>
          <a:prstGeom prst="rect">
            <a:avLst/>
          </a:prstGeom>
          <a:noFill/>
        </p:spPr>
        <p:txBody>
          <a:bodyPr wrap="square" rtlCol="0">
            <a:spAutoFit/>
          </a:bodyPr>
          <a:lstStyle/>
          <a:p>
            <a:r>
              <a:rPr lang="en-US" b="1" dirty="0">
                <a:solidFill>
                  <a:schemeClr val="tx1">
                    <a:lumMod val="95000"/>
                    <a:lumOff val="5000"/>
                  </a:schemeClr>
                </a:solidFill>
                <a:latin typeface="+mj-lt"/>
              </a:rPr>
              <a:t>Protective factors </a:t>
            </a:r>
            <a:r>
              <a:rPr lang="en-US" dirty="0">
                <a:solidFill>
                  <a:srgbClr val="222222"/>
                </a:solidFill>
                <a:latin typeface="+mj-lt"/>
              </a:rPr>
              <a:t>are skills, strengths, </a:t>
            </a:r>
            <a:br>
              <a:rPr lang="en-US" dirty="0">
                <a:solidFill>
                  <a:srgbClr val="222222"/>
                </a:solidFill>
                <a:latin typeface="+mj-lt"/>
              </a:rPr>
            </a:br>
            <a:r>
              <a:rPr lang="en-US" dirty="0">
                <a:solidFill>
                  <a:srgbClr val="222222"/>
                </a:solidFill>
                <a:latin typeface="+mj-lt"/>
              </a:rPr>
              <a:t>or resources that help people deal more effectively with stressful events</a:t>
            </a:r>
          </a:p>
          <a:p>
            <a:endParaRPr lang="en-US" dirty="0">
              <a:latin typeface="+mj-lt"/>
            </a:endParaRPr>
          </a:p>
          <a:p>
            <a:endParaRPr lang="en-US" dirty="0">
              <a:solidFill>
                <a:schemeClr val="tx1">
                  <a:lumMod val="95000"/>
                  <a:lumOff val="5000"/>
                </a:schemeClr>
              </a:solidFill>
              <a:latin typeface="Arial" panose="020B0604020202020204" pitchFamily="34" charset="0"/>
            </a:endParaRPr>
          </a:p>
          <a:p>
            <a:endParaRPr lang="en-US" dirty="0">
              <a:solidFill>
                <a:schemeClr val="tx1">
                  <a:lumMod val="95000"/>
                  <a:lumOff val="5000"/>
                </a:schemeClr>
              </a:solidFill>
              <a:latin typeface="Arial" panose="020B0604020202020204" pitchFamily="34" charset="0"/>
            </a:endParaRPr>
          </a:p>
          <a:p>
            <a:endParaRPr lang="en-US" dirty="0">
              <a:solidFill>
                <a:schemeClr val="tx1">
                  <a:lumMod val="95000"/>
                  <a:lumOff val="5000"/>
                </a:schemeClr>
              </a:solidFill>
              <a:latin typeface="Arial" panose="020B0604020202020204" pitchFamily="34" charset="0"/>
            </a:endParaRPr>
          </a:p>
          <a:p>
            <a:endParaRPr lang="en-US" dirty="0">
              <a:solidFill>
                <a:schemeClr val="tx1">
                  <a:lumMod val="95000"/>
                  <a:lumOff val="5000"/>
                </a:schemeClr>
              </a:solidFill>
              <a:latin typeface="Arial" panose="020B0604020202020204" pitchFamily="34" charset="0"/>
            </a:endParaRPr>
          </a:p>
          <a:p>
            <a:r>
              <a:rPr lang="en-US" dirty="0">
                <a:solidFill>
                  <a:schemeClr val="tx1">
                    <a:lumMod val="95000"/>
                    <a:lumOff val="5000"/>
                  </a:schemeClr>
                </a:solidFill>
                <a:latin typeface="Arial" panose="020B0604020202020204" pitchFamily="34" charset="0"/>
              </a:rPr>
              <a:t>To help offset or mitigate risk:</a:t>
            </a:r>
          </a:p>
          <a:p>
            <a:pPr marL="742950" lvl="1" indent="-285750">
              <a:spcBef>
                <a:spcPts val="600"/>
              </a:spcBef>
              <a:spcAft>
                <a:spcPts val="600"/>
              </a:spcAft>
              <a:buFont typeface="Arial" panose="020B0604020202020204" pitchFamily="34" charset="0"/>
              <a:buChar char="•"/>
            </a:pPr>
            <a:r>
              <a:rPr lang="en-US" dirty="0">
                <a:solidFill>
                  <a:schemeClr val="tx1">
                    <a:lumMod val="95000"/>
                    <a:lumOff val="5000"/>
                  </a:schemeClr>
                </a:solidFill>
                <a:latin typeface="Arial" panose="020B0604020202020204" pitchFamily="34" charset="0"/>
              </a:rPr>
              <a:t>Use productive coping skills</a:t>
            </a:r>
          </a:p>
          <a:p>
            <a:pPr marL="742950" lvl="1" indent="-285750">
              <a:spcBef>
                <a:spcPts val="600"/>
              </a:spcBef>
              <a:spcAft>
                <a:spcPts val="600"/>
              </a:spcAft>
              <a:buFont typeface="Arial" panose="020B0604020202020204" pitchFamily="34" charset="0"/>
              <a:buChar char="•"/>
            </a:pPr>
            <a:r>
              <a:rPr lang="en-US" dirty="0">
                <a:solidFill>
                  <a:schemeClr val="tx1">
                    <a:lumMod val="95000"/>
                    <a:lumOff val="5000"/>
                  </a:schemeClr>
                </a:solidFill>
                <a:latin typeface="Arial" panose="020B0604020202020204" pitchFamily="34" charset="0"/>
              </a:rPr>
              <a:t>Be willing to talk with others </a:t>
            </a:r>
          </a:p>
          <a:p>
            <a:pPr marL="742950" lvl="1" indent="-285750">
              <a:spcBef>
                <a:spcPts val="600"/>
              </a:spcBef>
              <a:spcAft>
                <a:spcPts val="600"/>
              </a:spcAft>
              <a:buFont typeface="Arial" panose="020B0604020202020204" pitchFamily="34" charset="0"/>
              <a:buChar char="•"/>
            </a:pPr>
            <a:r>
              <a:rPr lang="en-US" dirty="0">
                <a:solidFill>
                  <a:schemeClr val="tx1">
                    <a:lumMod val="95000"/>
                    <a:lumOff val="5000"/>
                  </a:schemeClr>
                </a:solidFill>
                <a:latin typeface="Arial" panose="020B0604020202020204" pitchFamily="34" charset="0"/>
              </a:rPr>
              <a:t>Utilize professional resources</a:t>
            </a:r>
          </a:p>
          <a:p>
            <a:pPr marL="742950" lvl="1" indent="-285750">
              <a:spcBef>
                <a:spcPts val="600"/>
              </a:spcBef>
              <a:spcAft>
                <a:spcPts val="600"/>
              </a:spcAft>
              <a:buFont typeface="Arial" panose="020B0604020202020204" pitchFamily="34" charset="0"/>
              <a:buChar char="•"/>
            </a:pPr>
            <a:r>
              <a:rPr lang="en-US" dirty="0">
                <a:solidFill>
                  <a:schemeClr val="tx1">
                    <a:lumMod val="95000"/>
                    <a:lumOff val="5000"/>
                  </a:schemeClr>
                </a:solidFill>
                <a:latin typeface="Arial" panose="020B0604020202020204" pitchFamily="34" charset="0"/>
              </a:rPr>
              <a:t>Connect to a strong sense of purpose</a:t>
            </a:r>
          </a:p>
          <a:p>
            <a:pPr marL="742950" lvl="1" indent="-285750">
              <a:spcBef>
                <a:spcPts val="600"/>
              </a:spcBef>
              <a:spcAft>
                <a:spcPts val="600"/>
              </a:spcAft>
              <a:buFont typeface="Arial" panose="020B0604020202020204" pitchFamily="34" charset="0"/>
              <a:buChar char="•"/>
            </a:pPr>
            <a:r>
              <a:rPr lang="en-US" dirty="0">
                <a:solidFill>
                  <a:schemeClr val="tx1">
                    <a:lumMod val="95000"/>
                    <a:lumOff val="5000"/>
                  </a:schemeClr>
                </a:solidFill>
                <a:latin typeface="Arial" panose="020B0604020202020204" pitchFamily="34" charset="0"/>
              </a:rPr>
              <a:t>Cultivate strong personal relationships and foster cohesion</a:t>
            </a:r>
          </a:p>
          <a:p>
            <a:pPr marL="742950" lvl="1" indent="-285750">
              <a:buFont typeface="Arial" panose="020B0604020202020204" pitchFamily="34" charset="0"/>
              <a:buChar char="•"/>
            </a:pPr>
            <a:endParaRPr lang="en-US" b="1" dirty="0">
              <a:solidFill>
                <a:schemeClr val="tx1">
                  <a:lumMod val="95000"/>
                  <a:lumOff val="5000"/>
                </a:schemeClr>
              </a:solidFill>
              <a:latin typeface="Arial" panose="020B0604020202020204" pitchFamily="34" charset="0"/>
            </a:endParaRPr>
          </a:p>
        </p:txBody>
      </p:sp>
      <p:sp>
        <p:nvSpPr>
          <p:cNvPr id="9"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8</a:t>
            </a:r>
          </a:p>
        </p:txBody>
      </p:sp>
      <p:sp>
        <p:nvSpPr>
          <p:cNvPr id="2" name="Rectangle 1">
            <a:extLst>
              <a:ext uri="{FF2B5EF4-FFF2-40B4-BE49-F238E27FC236}">
                <a16:creationId xmlns:a16="http://schemas.microsoft.com/office/drawing/2014/main" id="{9004E8BF-E8B2-875C-D5D6-8AB3DDB3D1EF}"/>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3">
            <a:extLst>
              <a:ext uri="{FF2B5EF4-FFF2-40B4-BE49-F238E27FC236}">
                <a16:creationId xmlns:a16="http://schemas.microsoft.com/office/drawing/2014/main" id="{5BC279A4-F4D7-6533-2D59-47F404AE97D7}"/>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t>Protective Factors</a:t>
            </a:r>
          </a:p>
        </p:txBody>
      </p:sp>
      <p:grpSp>
        <p:nvGrpSpPr>
          <p:cNvPr id="4" name="Group 3">
            <a:extLst>
              <a:ext uri="{FF2B5EF4-FFF2-40B4-BE49-F238E27FC236}">
                <a16:creationId xmlns:a16="http://schemas.microsoft.com/office/drawing/2014/main" id="{E6C1600F-3D52-028B-E7DC-568F071573D4}"/>
              </a:ext>
            </a:extLst>
          </p:cNvPr>
          <p:cNvGrpSpPr/>
          <p:nvPr/>
        </p:nvGrpSpPr>
        <p:grpSpPr>
          <a:xfrm>
            <a:off x="131197" y="430"/>
            <a:ext cx="9015516" cy="1060759"/>
            <a:chOff x="131197" y="430"/>
            <a:chExt cx="9015516" cy="1060759"/>
          </a:xfrm>
        </p:grpSpPr>
        <p:pic>
          <p:nvPicPr>
            <p:cNvPr id="5" name="Picture 4" descr="Logo&#10;&#10;Description automatically generated">
              <a:extLst>
                <a:ext uri="{FF2B5EF4-FFF2-40B4-BE49-F238E27FC236}">
                  <a16:creationId xmlns:a16="http://schemas.microsoft.com/office/drawing/2014/main" id="{D12AB395-30B4-49DD-14E0-EE65088E8F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6E68860B-1585-7130-71D7-33302E9BA9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8" name="Picture 8">
            <a:extLst>
              <a:ext uri="{FF2B5EF4-FFF2-40B4-BE49-F238E27FC236}">
                <a16:creationId xmlns:a16="http://schemas.microsoft.com/office/drawing/2014/main" id="{1A542274-6DFF-3F3E-DB85-490CCEE09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4A5453FB-5BD0-27E6-FC58-9E6FD1E1F4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45806" y="1980513"/>
            <a:ext cx="511257" cy="511257"/>
          </a:xfrm>
          <a:prstGeom prst="rect">
            <a:avLst/>
          </a:prstGeom>
          <a:effectLst>
            <a:outerShdw dist="25400" dir="2700000" algn="tl" rotWithShape="0">
              <a:prstClr val="black">
                <a:alpha val="15000"/>
              </a:prstClr>
            </a:outerShdw>
          </a:effectLst>
        </p:spPr>
      </p:pic>
    </p:spTree>
    <p:extLst>
      <p:ext uri="{BB962C8B-B14F-4D97-AF65-F5344CB8AC3E}">
        <p14:creationId xmlns:p14="http://schemas.microsoft.com/office/powerpoint/2010/main" val="2662721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629360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560" y="1573566"/>
            <a:ext cx="7071823" cy="3328634"/>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5081" y="1926717"/>
            <a:ext cx="970155" cy="1711227"/>
          </a:xfrm>
          <a:prstGeom prst="rect">
            <a:avLst/>
          </a:prstGeom>
          <a:effectLst>
            <a:outerShdw dist="88900" dir="2700000" algn="tl" rotWithShape="0">
              <a:prstClr val="black">
                <a:alpha val="5000"/>
              </a:prstClr>
            </a:outerShdw>
          </a:effectLst>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4240" y="1782013"/>
            <a:ext cx="821252" cy="1848726"/>
          </a:xfrm>
          <a:prstGeom prst="rect">
            <a:avLst/>
          </a:prstGeom>
          <a:effectLst>
            <a:outerShdw dist="88900" dir="2700000" algn="tl" rotWithShape="0">
              <a:prstClr val="black">
                <a:alpha val="5000"/>
              </a:prstClr>
            </a:outerShdw>
          </a:effectLst>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9664" y="1861739"/>
            <a:ext cx="772700" cy="1776206"/>
          </a:xfrm>
          <a:prstGeom prst="rect">
            <a:avLst/>
          </a:prstGeom>
          <a:effectLst>
            <a:outerShdw dist="88900" dir="2700000" algn="tl" rotWithShape="0">
              <a:prstClr val="black">
                <a:alpha val="5000"/>
              </a:prstClr>
            </a:outerShdw>
          </a:effectLst>
        </p:spPr>
      </p:pic>
      <p:sp>
        <p:nvSpPr>
          <p:cNvPr id="3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9</a:t>
            </a:r>
          </a:p>
        </p:txBody>
      </p:sp>
      <p:sp>
        <p:nvSpPr>
          <p:cNvPr id="22" name="Rectangle 21">
            <a:extLst>
              <a:ext uri="{FF2B5EF4-FFF2-40B4-BE49-F238E27FC236}">
                <a16:creationId xmlns:a16="http://schemas.microsoft.com/office/drawing/2014/main" id="{92BF20F5-E176-4F40-B4BB-D8931849A102}"/>
              </a:ext>
            </a:extLst>
          </p:cNvPr>
          <p:cNvSpPr/>
          <p:nvPr/>
        </p:nvSpPr>
        <p:spPr>
          <a:xfrm>
            <a:off x="2334928" y="5429951"/>
            <a:ext cx="6146217" cy="726530"/>
          </a:xfrm>
          <a:prstGeom prst="rect">
            <a:avLst/>
          </a:prstGeom>
          <a:solidFill>
            <a:schemeClr val="bg1"/>
          </a:solidFill>
          <a:ln>
            <a:solidFill>
              <a:srgbClr val="C4B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 name="Rectangle 3"/>
          <p:cNvSpPr/>
          <p:nvPr/>
        </p:nvSpPr>
        <p:spPr>
          <a:xfrm>
            <a:off x="2453108" y="5483865"/>
            <a:ext cx="5970887" cy="584775"/>
          </a:xfrm>
          <a:prstGeom prst="rect">
            <a:avLst/>
          </a:prstGeom>
        </p:spPr>
        <p:txBody>
          <a:bodyPr wrap="square">
            <a:spAutoFit/>
          </a:bodyPr>
          <a:lstStyle/>
          <a:p>
            <a:pPr lvl="0" defTabSz="916093">
              <a:defRPr/>
            </a:pPr>
            <a:r>
              <a:rPr lang="en-US" sz="1600" kern="0" dirty="0">
                <a:latin typeface="Arial" panose="020B0604020202020204" pitchFamily="34" charset="0"/>
                <a:cs typeface="Arial" panose="020B0604020202020204" pitchFamily="34" charset="0"/>
              </a:rPr>
              <a:t>How can you use each step of </a:t>
            </a:r>
            <a:r>
              <a:rPr lang="en-US" sz="1600" b="1" kern="0" dirty="0">
                <a:latin typeface="Arial" panose="020B0604020202020204" pitchFamily="34" charset="0"/>
                <a:cs typeface="Arial" panose="020B0604020202020204" pitchFamily="34" charset="0"/>
              </a:rPr>
              <a:t>ACE</a:t>
            </a:r>
            <a:r>
              <a:rPr lang="en-US" sz="1600" kern="0" dirty="0">
                <a:latin typeface="Arial" panose="020B0604020202020204" pitchFamily="34" charset="0"/>
                <a:cs typeface="Arial" panose="020B0604020202020204" pitchFamily="34" charset="0"/>
              </a:rPr>
              <a:t> to help strengthen connection with your Soldier?</a:t>
            </a:r>
          </a:p>
        </p:txBody>
      </p:sp>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74670" y="5185947"/>
            <a:ext cx="511257" cy="511257"/>
          </a:xfrm>
          <a:prstGeom prst="rect">
            <a:avLst/>
          </a:prstGeom>
          <a:effectLst>
            <a:outerShdw dist="25400" dir="2700000" algn="tl" rotWithShape="0">
              <a:prstClr val="black">
                <a:alpha val="15000"/>
              </a:prstClr>
            </a:outerShdw>
          </a:effectLst>
        </p:spPr>
      </p:pic>
      <p:sp>
        <p:nvSpPr>
          <p:cNvPr id="6" name="Rectangle 5">
            <a:extLst>
              <a:ext uri="{FF2B5EF4-FFF2-40B4-BE49-F238E27FC236}">
                <a16:creationId xmlns:a16="http://schemas.microsoft.com/office/drawing/2014/main" id="{E405A3C4-017D-BACA-FDC3-64834FE0FC63}"/>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a:extLst>
              <a:ext uri="{FF2B5EF4-FFF2-40B4-BE49-F238E27FC236}">
                <a16:creationId xmlns:a16="http://schemas.microsoft.com/office/drawing/2014/main" id="{E087EAE4-6E25-87B0-EAB2-D4258B5905D5}"/>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Use ACE to Strengthen Protective Factors</a:t>
            </a:r>
          </a:p>
        </p:txBody>
      </p:sp>
      <p:grpSp>
        <p:nvGrpSpPr>
          <p:cNvPr id="9" name="Group 8">
            <a:extLst>
              <a:ext uri="{FF2B5EF4-FFF2-40B4-BE49-F238E27FC236}">
                <a16:creationId xmlns:a16="http://schemas.microsoft.com/office/drawing/2014/main" id="{FAA02F27-F409-B4C7-7F8C-B75C08413F4A}"/>
              </a:ext>
            </a:extLst>
          </p:cNvPr>
          <p:cNvGrpSpPr/>
          <p:nvPr/>
        </p:nvGrpSpPr>
        <p:grpSpPr>
          <a:xfrm>
            <a:off x="131197" y="430"/>
            <a:ext cx="9015516" cy="1060759"/>
            <a:chOff x="131197" y="430"/>
            <a:chExt cx="9015516" cy="1060759"/>
          </a:xfrm>
        </p:grpSpPr>
        <p:pic>
          <p:nvPicPr>
            <p:cNvPr id="10" name="Picture 9" descr="Logo&#10;&#10;Description automatically generated">
              <a:extLst>
                <a:ext uri="{FF2B5EF4-FFF2-40B4-BE49-F238E27FC236}">
                  <a16:creationId xmlns:a16="http://schemas.microsoft.com/office/drawing/2014/main" id="{E98A064B-D421-A9D3-99BD-661E160B116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1" name="Picture 10" descr="Logo&#10;&#10;Description automatically generated">
              <a:extLst>
                <a:ext uri="{FF2B5EF4-FFF2-40B4-BE49-F238E27FC236}">
                  <a16:creationId xmlns:a16="http://schemas.microsoft.com/office/drawing/2014/main" id="{F543D027-9DD5-8235-D42E-D9CE8D85A51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2" name="Picture 8">
            <a:extLst>
              <a:ext uri="{FF2B5EF4-FFF2-40B4-BE49-F238E27FC236}">
                <a16:creationId xmlns:a16="http://schemas.microsoft.com/office/drawing/2014/main" id="{9C921FC6-C9C3-80B1-DE35-4348BE31DA8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7D80BEA-C22D-D119-DC0D-0DA3C6DFD2BD}"/>
              </a:ext>
            </a:extLst>
          </p:cNvPr>
          <p:cNvSpPr txBox="1"/>
          <p:nvPr/>
        </p:nvSpPr>
        <p:spPr>
          <a:xfrm>
            <a:off x="1235781" y="3684653"/>
            <a:ext cx="1780518" cy="1015663"/>
          </a:xfrm>
          <a:prstGeom prst="rect">
            <a:avLst/>
          </a:prstGeom>
          <a:noFill/>
        </p:spPr>
        <p:txBody>
          <a:bodyPr wrap="square" rtlCol="0">
            <a:spAutoFit/>
          </a:bodyPr>
          <a:lstStyle/>
          <a:p>
            <a:pPr algn="ctr"/>
            <a:r>
              <a:rPr lang="en-US" sz="1500" b="1" dirty="0">
                <a:solidFill>
                  <a:srgbClr val="F1CA31"/>
                </a:solidFill>
              </a:rPr>
              <a:t>ASK</a:t>
            </a:r>
            <a:r>
              <a:rPr lang="en-US" sz="1500" dirty="0">
                <a:solidFill>
                  <a:schemeClr val="bg1"/>
                </a:solidFill>
              </a:rPr>
              <a:t> how they are doing or about a specific aspect of their life</a:t>
            </a:r>
          </a:p>
        </p:txBody>
      </p:sp>
      <p:sp>
        <p:nvSpPr>
          <p:cNvPr id="3" name="TextBox 2">
            <a:extLst>
              <a:ext uri="{FF2B5EF4-FFF2-40B4-BE49-F238E27FC236}">
                <a16:creationId xmlns:a16="http://schemas.microsoft.com/office/drawing/2014/main" id="{BF2465F8-9DF4-B735-4B4E-CF142A3F764F}"/>
              </a:ext>
            </a:extLst>
          </p:cNvPr>
          <p:cNvSpPr txBox="1"/>
          <p:nvPr/>
        </p:nvSpPr>
        <p:spPr>
          <a:xfrm>
            <a:off x="3499185" y="3682109"/>
            <a:ext cx="1904549" cy="1246495"/>
          </a:xfrm>
          <a:prstGeom prst="rect">
            <a:avLst/>
          </a:prstGeom>
          <a:noFill/>
        </p:spPr>
        <p:txBody>
          <a:bodyPr wrap="square" rtlCol="0">
            <a:spAutoFit/>
          </a:bodyPr>
          <a:lstStyle/>
          <a:p>
            <a:pPr algn="ctr"/>
            <a:r>
              <a:rPr lang="en-US" sz="1500" dirty="0">
                <a:solidFill>
                  <a:schemeClr val="bg1"/>
                </a:solidFill>
              </a:rPr>
              <a:t>Show you </a:t>
            </a:r>
            <a:r>
              <a:rPr lang="en-US" sz="1500" b="1" dirty="0">
                <a:solidFill>
                  <a:srgbClr val="F1CA31"/>
                </a:solidFill>
              </a:rPr>
              <a:t>CARE</a:t>
            </a:r>
            <a:r>
              <a:rPr lang="en-US" sz="1500" dirty="0">
                <a:solidFill>
                  <a:schemeClr val="bg1"/>
                </a:solidFill>
              </a:rPr>
              <a:t> by actively listening and show interest in what they share</a:t>
            </a:r>
          </a:p>
          <a:p>
            <a:pPr algn="ctr"/>
            <a:endParaRPr lang="en-US" sz="1500" dirty="0">
              <a:solidFill>
                <a:schemeClr val="bg1"/>
              </a:solidFill>
            </a:endParaRPr>
          </a:p>
        </p:txBody>
      </p:sp>
      <p:sp>
        <p:nvSpPr>
          <p:cNvPr id="5" name="TextBox 4">
            <a:extLst>
              <a:ext uri="{FF2B5EF4-FFF2-40B4-BE49-F238E27FC236}">
                <a16:creationId xmlns:a16="http://schemas.microsoft.com/office/drawing/2014/main" id="{77FCE066-40BF-59CD-807A-6DB6B22166FD}"/>
              </a:ext>
            </a:extLst>
          </p:cNvPr>
          <p:cNvSpPr txBox="1"/>
          <p:nvPr/>
        </p:nvSpPr>
        <p:spPr>
          <a:xfrm>
            <a:off x="5810415" y="3691489"/>
            <a:ext cx="1904549" cy="1246495"/>
          </a:xfrm>
          <a:prstGeom prst="rect">
            <a:avLst/>
          </a:prstGeom>
          <a:noFill/>
        </p:spPr>
        <p:txBody>
          <a:bodyPr wrap="square" rtlCol="0">
            <a:spAutoFit/>
          </a:bodyPr>
          <a:lstStyle/>
          <a:p>
            <a:pPr algn="ctr"/>
            <a:r>
              <a:rPr lang="en-US" sz="1500" b="1" dirty="0">
                <a:solidFill>
                  <a:srgbClr val="F1CA31"/>
                </a:solidFill>
              </a:rPr>
              <a:t>ESCORT</a:t>
            </a:r>
            <a:r>
              <a:rPr lang="en-US" sz="1500" dirty="0">
                <a:solidFill>
                  <a:schemeClr val="bg1"/>
                </a:solidFill>
              </a:rPr>
              <a:t> by encouraging proactive use of resources</a:t>
            </a:r>
          </a:p>
          <a:p>
            <a:pPr algn="ctr"/>
            <a:endParaRPr lang="en-US" sz="1500" dirty="0">
              <a:solidFill>
                <a:schemeClr val="bg1"/>
              </a:solidFill>
            </a:endParaRPr>
          </a:p>
        </p:txBody>
      </p:sp>
      <p:cxnSp>
        <p:nvCxnSpPr>
          <p:cNvPr id="13" name="Straight Connector 12">
            <a:extLst>
              <a:ext uri="{FF2B5EF4-FFF2-40B4-BE49-F238E27FC236}">
                <a16:creationId xmlns:a16="http://schemas.microsoft.com/office/drawing/2014/main" id="{E02C08FD-2D46-A269-8749-21F43621B94F}"/>
              </a:ext>
            </a:extLst>
          </p:cNvPr>
          <p:cNvCxnSpPr>
            <a:cxnSpLocks/>
          </p:cNvCxnSpPr>
          <p:nvPr/>
        </p:nvCxnSpPr>
        <p:spPr>
          <a:xfrm>
            <a:off x="1235781" y="3632184"/>
            <a:ext cx="1877593" cy="91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94EC91E-9C61-02D6-7954-1EE81B9DB442}"/>
              </a:ext>
            </a:extLst>
          </p:cNvPr>
          <p:cNvCxnSpPr>
            <a:cxnSpLocks/>
          </p:cNvCxnSpPr>
          <p:nvPr/>
        </p:nvCxnSpPr>
        <p:spPr>
          <a:xfrm>
            <a:off x="3499185" y="3632184"/>
            <a:ext cx="190454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A65AAB4-EA9E-B43A-9252-960E78DA1A5E}"/>
              </a:ext>
            </a:extLst>
          </p:cNvPr>
          <p:cNvCxnSpPr>
            <a:cxnSpLocks/>
          </p:cNvCxnSpPr>
          <p:nvPr/>
        </p:nvCxnSpPr>
        <p:spPr>
          <a:xfrm>
            <a:off x="5810415" y="3632184"/>
            <a:ext cx="1904549"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95013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8829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9129349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043" y="778407"/>
            <a:ext cx="9131913" cy="5707446"/>
          </a:xfrm>
          <a:prstGeom prst="rect">
            <a:avLst/>
          </a:prstGeom>
        </p:spPr>
      </p:pic>
      <p:sp>
        <p:nvSpPr>
          <p:cNvPr id="26"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10</a:t>
            </a:r>
          </a:p>
        </p:txBody>
      </p:sp>
      <p:sp>
        <p:nvSpPr>
          <p:cNvPr id="5" name="Rectangle 4"/>
          <p:cNvSpPr/>
          <p:nvPr/>
        </p:nvSpPr>
        <p:spPr>
          <a:xfrm>
            <a:off x="4706710" y="1937205"/>
            <a:ext cx="3920053" cy="3524042"/>
          </a:xfrm>
          <a:prstGeom prst="rect">
            <a:avLst/>
          </a:prstGeom>
        </p:spPr>
        <p:txBody>
          <a:bodyPr wrap="square">
            <a:spAutoFit/>
          </a:bodyPr>
          <a:lstStyle/>
          <a:p>
            <a:pPr lvl="0" defTabSz="914400" eaLnBrk="0" fontAlgn="base" hangingPunct="0">
              <a:spcBef>
                <a:spcPct val="0"/>
              </a:spcBef>
              <a:spcAft>
                <a:spcPts val="600"/>
              </a:spcAft>
              <a:defRPr/>
            </a:pPr>
            <a:r>
              <a:rPr lang="en-US" dirty="0">
                <a:solidFill>
                  <a:prstClr val="black"/>
                </a:solidFill>
                <a:latin typeface="Arial" panose="020B0604020202020204" pitchFamily="34" charset="0"/>
                <a:cs typeface="Arial" panose="020B0604020202020204" pitchFamily="34" charset="0"/>
              </a:rPr>
              <a:t>You have likely developed </a:t>
            </a:r>
            <a:r>
              <a:rPr lang="en-US" b="1" dirty="0">
                <a:solidFill>
                  <a:prstClr val="black"/>
                </a:solidFill>
                <a:latin typeface="Arial" panose="020B0604020202020204" pitchFamily="34" charset="0"/>
                <a:cs typeface="Arial" panose="020B0604020202020204" pitchFamily="34" charset="0"/>
              </a:rPr>
              <a:t>skills, strengths,</a:t>
            </a:r>
            <a:r>
              <a:rPr lang="en-US" dirty="0">
                <a:solidFill>
                  <a:prstClr val="black"/>
                </a:solidFill>
                <a:latin typeface="Arial" panose="020B0604020202020204" pitchFamily="34" charset="0"/>
                <a:cs typeface="Arial" panose="020B0604020202020204" pitchFamily="34" charset="0"/>
              </a:rPr>
              <a:t> and </a:t>
            </a:r>
            <a:r>
              <a:rPr lang="en-US" b="1" dirty="0">
                <a:solidFill>
                  <a:prstClr val="black"/>
                </a:solidFill>
                <a:latin typeface="Arial" panose="020B0604020202020204" pitchFamily="34" charset="0"/>
                <a:cs typeface="Arial" panose="020B0604020202020204" pitchFamily="34" charset="0"/>
              </a:rPr>
              <a:t>utilized resources</a:t>
            </a:r>
            <a:r>
              <a:rPr lang="en-US" dirty="0">
                <a:solidFill>
                  <a:prstClr val="black"/>
                </a:solidFill>
                <a:latin typeface="Arial" panose="020B0604020202020204" pitchFamily="34" charset="0"/>
                <a:cs typeface="Arial" panose="020B0604020202020204" pitchFamily="34" charset="0"/>
              </a:rPr>
              <a:t> that help you to effectively cope with and overcome challenges.</a:t>
            </a:r>
          </a:p>
          <a:p>
            <a:pPr lvl="0" defTabSz="914400" eaLnBrk="0" fontAlgn="base" hangingPunct="0">
              <a:spcBef>
                <a:spcPct val="0"/>
              </a:spcBef>
              <a:spcAft>
                <a:spcPts val="600"/>
              </a:spcAft>
              <a:defRPr/>
            </a:pPr>
            <a:endParaRPr lang="en-US" dirty="0">
              <a:solidFill>
                <a:prstClr val="black"/>
              </a:solidFill>
              <a:latin typeface="Arial" panose="020B0604020202020204" pitchFamily="34" charset="0"/>
              <a:cs typeface="Arial" panose="020B0604020202020204" pitchFamily="34" charset="0"/>
            </a:endParaRPr>
          </a:p>
          <a:p>
            <a:pPr lvl="0" defTabSz="914400" eaLnBrk="0" fontAlgn="base" hangingPunct="0">
              <a:spcBef>
                <a:spcPct val="0"/>
              </a:spcBef>
              <a:spcAft>
                <a:spcPts val="600"/>
              </a:spcAft>
              <a:defRPr/>
            </a:pPr>
            <a:r>
              <a:rPr lang="en-US" dirty="0">
                <a:solidFill>
                  <a:prstClr val="black"/>
                </a:solidFill>
                <a:latin typeface="Arial" panose="020B0604020202020204" pitchFamily="34" charset="0"/>
                <a:cs typeface="Arial" panose="020B0604020202020204" pitchFamily="34" charset="0"/>
              </a:rPr>
              <a:t>Everyone still has some level of risk.</a:t>
            </a:r>
          </a:p>
          <a:p>
            <a:pPr lvl="0" defTabSz="914400" eaLnBrk="0" fontAlgn="base" hangingPunct="0">
              <a:spcBef>
                <a:spcPct val="0"/>
              </a:spcBef>
              <a:spcAft>
                <a:spcPts val="600"/>
              </a:spcAft>
              <a:defRPr/>
            </a:pPr>
            <a:endParaRPr lang="en-US" dirty="0">
              <a:solidFill>
                <a:prstClr val="black"/>
              </a:solidFill>
              <a:latin typeface="Arial" panose="020B0604020202020204" pitchFamily="34" charset="0"/>
              <a:cs typeface="Arial" panose="020B0604020202020204" pitchFamily="34" charset="0"/>
            </a:endParaRPr>
          </a:p>
          <a:p>
            <a:pPr lvl="0" defTabSz="914400" eaLnBrk="0" fontAlgn="base" hangingPunct="0">
              <a:spcBef>
                <a:spcPct val="0"/>
              </a:spcBef>
              <a:spcAft>
                <a:spcPts val="600"/>
              </a:spcAft>
              <a:defRPr/>
            </a:pPr>
            <a:r>
              <a:rPr lang="en-US" dirty="0">
                <a:solidFill>
                  <a:prstClr val="black"/>
                </a:solidFill>
                <a:latin typeface="Arial" panose="020B0604020202020204" pitchFamily="34" charset="0"/>
                <a:cs typeface="Arial" panose="020B0604020202020204" pitchFamily="34" charset="0"/>
              </a:rPr>
              <a:t>Protective factors help decrease the chances that a combination of risk factors result in negative outcomes.</a:t>
            </a:r>
          </a:p>
          <a:p>
            <a:pPr lvl="0" defTabSz="914400" eaLnBrk="0" fontAlgn="base" hangingPunct="0">
              <a:spcBef>
                <a:spcPct val="0"/>
              </a:spcBef>
              <a:spcAft>
                <a:spcPts val="600"/>
              </a:spcAft>
              <a:defRPr/>
            </a:pPr>
            <a:endParaRPr lang="en-US" dirty="0">
              <a:solidFill>
                <a:prstClr val="black"/>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0E8B855-E9BE-C878-0E32-B827270A2FC5}"/>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3">
            <a:extLst>
              <a:ext uri="{FF2B5EF4-FFF2-40B4-BE49-F238E27FC236}">
                <a16:creationId xmlns:a16="http://schemas.microsoft.com/office/drawing/2014/main" id="{D4BBFBE4-09D3-FE48-5E15-B435CC825576}"/>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t>Protective Factors</a:t>
            </a:r>
          </a:p>
        </p:txBody>
      </p:sp>
      <p:grpSp>
        <p:nvGrpSpPr>
          <p:cNvPr id="9" name="Group 8">
            <a:extLst>
              <a:ext uri="{FF2B5EF4-FFF2-40B4-BE49-F238E27FC236}">
                <a16:creationId xmlns:a16="http://schemas.microsoft.com/office/drawing/2014/main" id="{DF253760-508C-3554-D6DB-6BDE875308EB}"/>
              </a:ext>
            </a:extLst>
          </p:cNvPr>
          <p:cNvGrpSpPr/>
          <p:nvPr/>
        </p:nvGrpSpPr>
        <p:grpSpPr>
          <a:xfrm>
            <a:off x="131197" y="430"/>
            <a:ext cx="9015516" cy="1060759"/>
            <a:chOff x="131197" y="430"/>
            <a:chExt cx="9015516" cy="1060759"/>
          </a:xfrm>
        </p:grpSpPr>
        <p:pic>
          <p:nvPicPr>
            <p:cNvPr id="10" name="Picture 9" descr="Logo&#10;&#10;Description automatically generated">
              <a:extLst>
                <a:ext uri="{FF2B5EF4-FFF2-40B4-BE49-F238E27FC236}">
                  <a16:creationId xmlns:a16="http://schemas.microsoft.com/office/drawing/2014/main" id="{B714DA9D-449C-324D-00F7-0FED0E76A7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1" name="Picture 10" descr="Logo&#10;&#10;Description automatically generated">
              <a:extLst>
                <a:ext uri="{FF2B5EF4-FFF2-40B4-BE49-F238E27FC236}">
                  <a16:creationId xmlns:a16="http://schemas.microsoft.com/office/drawing/2014/main" id="{4A3A0DF0-5576-41A9-E6EC-CE11E7466E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2" name="Picture 8">
            <a:extLst>
              <a:ext uri="{FF2B5EF4-FFF2-40B4-BE49-F238E27FC236}">
                <a16:creationId xmlns:a16="http://schemas.microsoft.com/office/drawing/2014/main" id="{40415955-44B2-0AE0-7F46-0E77DA3BB9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12050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553357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37835"/>
            <a:ext cx="9143999" cy="5539156"/>
          </a:xfrm>
          <a:prstGeom prst="rect">
            <a:avLst/>
          </a:prstGeom>
        </p:spPr>
      </p:pic>
      <p:sp>
        <p:nvSpPr>
          <p:cNvPr id="2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TextBox 19">
            <a:extLst>
              <a:ext uri="{FF2B5EF4-FFF2-40B4-BE49-F238E27FC236}">
                <a16:creationId xmlns:a16="http://schemas.microsoft.com/office/drawing/2014/main" id="{463CE7D2-CE32-4BDF-98E6-8C5F0CA5A68F}"/>
              </a:ext>
            </a:extLst>
          </p:cNvPr>
          <p:cNvSpPr txBox="1"/>
          <p:nvPr/>
        </p:nvSpPr>
        <p:spPr>
          <a:xfrm>
            <a:off x="1621486" y="1097955"/>
            <a:ext cx="6078481" cy="1015663"/>
          </a:xfrm>
          <a:prstGeom prst="rect">
            <a:avLst/>
          </a:prstGeom>
          <a:noFill/>
        </p:spPr>
        <p:txBody>
          <a:bodyPr wrap="square" rtlCol="0">
            <a:spAutoFit/>
          </a:bodyPr>
          <a:lstStyle/>
          <a:p>
            <a:r>
              <a:rPr lang="en-US" sz="2000" dirty="0">
                <a:solidFill>
                  <a:schemeClr val="tx1">
                    <a:lumMod val="95000"/>
                    <a:lumOff val="5000"/>
                  </a:schemeClr>
                </a:solidFill>
                <a:latin typeface="Arial" panose="020B0604020202020204" pitchFamily="34" charset="0"/>
              </a:rPr>
              <a:t>We all manage life’s challenges differently. How we manage life issues can be </a:t>
            </a:r>
            <a:r>
              <a:rPr lang="en-US" sz="2000" b="1" dirty="0">
                <a:solidFill>
                  <a:schemeClr val="tx1">
                    <a:lumMod val="95000"/>
                    <a:lumOff val="5000"/>
                  </a:schemeClr>
                </a:solidFill>
                <a:latin typeface="Arial" panose="020B0604020202020204" pitchFamily="34" charset="0"/>
              </a:rPr>
              <a:t>protective</a:t>
            </a:r>
            <a:r>
              <a:rPr lang="en-US" sz="2000" dirty="0">
                <a:solidFill>
                  <a:schemeClr val="tx1">
                    <a:lumMod val="95000"/>
                    <a:lumOff val="5000"/>
                  </a:schemeClr>
                </a:solidFill>
                <a:latin typeface="Arial" panose="020B0604020202020204" pitchFamily="34" charset="0"/>
              </a:rPr>
              <a:t> or can increase our </a:t>
            </a:r>
            <a:r>
              <a:rPr lang="en-US" sz="2000" b="1" dirty="0">
                <a:solidFill>
                  <a:schemeClr val="tx1">
                    <a:lumMod val="95000"/>
                    <a:lumOff val="5000"/>
                  </a:schemeClr>
                </a:solidFill>
                <a:latin typeface="Arial" panose="020B0604020202020204" pitchFamily="34" charset="0"/>
              </a:rPr>
              <a:t>risk</a:t>
            </a:r>
            <a:r>
              <a:rPr lang="en-US" sz="2000" dirty="0">
                <a:solidFill>
                  <a:schemeClr val="tx1">
                    <a:lumMod val="95000"/>
                    <a:lumOff val="5000"/>
                  </a:schemeClr>
                </a:solidFill>
                <a:latin typeface="Arial" panose="020B0604020202020204" pitchFamily="34" charset="0"/>
              </a:rPr>
              <a:t> for negative outcomes.</a:t>
            </a:r>
          </a:p>
        </p:txBody>
      </p:sp>
      <p:sp>
        <p:nvSpPr>
          <p:cNvPr id="29"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11</a:t>
            </a:r>
          </a:p>
        </p:txBody>
      </p:sp>
      <p:sp>
        <p:nvSpPr>
          <p:cNvPr id="11" name="Rectangle 10">
            <a:extLst>
              <a:ext uri="{FF2B5EF4-FFF2-40B4-BE49-F238E27FC236}">
                <a16:creationId xmlns:a16="http://schemas.microsoft.com/office/drawing/2014/main" id="{892B7267-F2CE-47A1-85A1-80353C2F3B77}"/>
              </a:ext>
            </a:extLst>
          </p:cNvPr>
          <p:cNvSpPr/>
          <p:nvPr/>
        </p:nvSpPr>
        <p:spPr>
          <a:xfrm>
            <a:off x="995577" y="2464309"/>
            <a:ext cx="7612716" cy="385732"/>
          </a:xfrm>
          <a:prstGeom prst="rect">
            <a:avLst/>
          </a:prstGeom>
          <a:solidFill>
            <a:srgbClr val="FECB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TextBox 12">
            <a:extLst>
              <a:ext uri="{FF2B5EF4-FFF2-40B4-BE49-F238E27FC236}">
                <a16:creationId xmlns:a16="http://schemas.microsoft.com/office/drawing/2014/main" id="{B1BBAAA3-40AA-4880-8FEC-24491274CE3A}"/>
              </a:ext>
            </a:extLst>
          </p:cNvPr>
          <p:cNvSpPr txBox="1"/>
          <p:nvPr/>
        </p:nvSpPr>
        <p:spPr>
          <a:xfrm>
            <a:off x="504572" y="2506202"/>
            <a:ext cx="3443245" cy="337405"/>
          </a:xfrm>
          <a:prstGeom prst="rect">
            <a:avLst/>
          </a:prstGeom>
          <a:noFill/>
        </p:spPr>
        <p:txBody>
          <a:bodyPr wrap="square" rtlCol="0">
            <a:spAutoFit/>
          </a:bodyPr>
          <a:lstStyle/>
          <a:p>
            <a:pPr algn="ctr">
              <a:lnSpc>
                <a:spcPts val="2000"/>
              </a:lnSpc>
            </a:pPr>
            <a:r>
              <a:rPr lang="en-US" sz="2000" b="1" dirty="0">
                <a:latin typeface="Arial" panose="020B0604020202020204" pitchFamily="34" charset="0"/>
              </a:rPr>
              <a:t>RISK FACTORS</a:t>
            </a:r>
          </a:p>
        </p:txBody>
      </p:sp>
      <p:sp>
        <p:nvSpPr>
          <p:cNvPr id="2" name="TextBox 1"/>
          <p:cNvSpPr txBox="1"/>
          <p:nvPr/>
        </p:nvSpPr>
        <p:spPr>
          <a:xfrm>
            <a:off x="800026" y="3121984"/>
            <a:ext cx="3729752" cy="1323439"/>
          </a:xfrm>
          <a:prstGeom prst="rect">
            <a:avLst/>
          </a:prstGeom>
          <a:noFill/>
        </p:spPr>
        <p:txBody>
          <a:bodyPr wrap="square" rtlCol="0">
            <a:spAutoFit/>
          </a:bodyPr>
          <a:lstStyle/>
          <a:p>
            <a:r>
              <a:rPr lang="en-US" sz="1600" b="1" dirty="0"/>
              <a:t>Changes in Behavior:</a:t>
            </a:r>
          </a:p>
          <a:p>
            <a:pPr marL="742950" lvl="1" indent="-285750">
              <a:buFont typeface="Arial" panose="020B0604020202020204" pitchFamily="34" charset="0"/>
              <a:buChar char="•"/>
            </a:pPr>
            <a:r>
              <a:rPr lang="en-US" sz="1600" dirty="0"/>
              <a:t>Avoiding friends or isolating </a:t>
            </a:r>
          </a:p>
          <a:p>
            <a:pPr marL="742950" lvl="1" indent="-285750">
              <a:buFont typeface="Arial" panose="020B0604020202020204" pitchFamily="34" charset="0"/>
              <a:buChar char="•"/>
            </a:pPr>
            <a:r>
              <a:rPr lang="en-US" sz="1600" dirty="0"/>
              <a:t>Dramatic mood changes</a:t>
            </a:r>
          </a:p>
          <a:p>
            <a:pPr marL="742950" lvl="1" indent="-285750">
              <a:buFont typeface="Arial" panose="020B0604020202020204" pitchFamily="34" charset="0"/>
              <a:buChar char="•"/>
            </a:pPr>
            <a:r>
              <a:rPr lang="en-US" sz="1600" dirty="0"/>
              <a:t>Anger or irritability</a:t>
            </a:r>
          </a:p>
          <a:p>
            <a:pPr marL="742950" lvl="1" indent="-285750">
              <a:buFont typeface="Arial" panose="020B0604020202020204" pitchFamily="34" charset="0"/>
              <a:buChar char="•"/>
            </a:pPr>
            <a:endParaRPr lang="en-US" sz="1600" dirty="0"/>
          </a:p>
        </p:txBody>
      </p:sp>
      <p:sp>
        <p:nvSpPr>
          <p:cNvPr id="4" name="TextBox 3"/>
          <p:cNvSpPr txBox="1"/>
          <p:nvPr/>
        </p:nvSpPr>
        <p:spPr>
          <a:xfrm>
            <a:off x="4529778" y="3388083"/>
            <a:ext cx="4352193" cy="830997"/>
          </a:xfrm>
          <a:prstGeom prst="rect">
            <a:avLst/>
          </a:prstGeom>
          <a:noFill/>
        </p:spPr>
        <p:txBody>
          <a:bodyPr wrap="square" rtlCol="0">
            <a:spAutoFit/>
          </a:bodyPr>
          <a:lstStyle/>
          <a:p>
            <a:pPr marL="742950" lvl="1" indent="-285750">
              <a:buFont typeface="Arial" panose="020B0604020202020204" pitchFamily="34" charset="0"/>
              <a:buChar char="•"/>
            </a:pPr>
            <a:r>
              <a:rPr lang="en-US" sz="1600" dirty="0"/>
              <a:t>Anxiety or depression</a:t>
            </a:r>
          </a:p>
          <a:p>
            <a:pPr marL="742950" lvl="1" indent="-285750">
              <a:buFont typeface="Arial" panose="020B0604020202020204" pitchFamily="34" charset="0"/>
              <a:buChar char="•"/>
            </a:pPr>
            <a:r>
              <a:rPr lang="en-US" sz="1600" dirty="0"/>
              <a:t>Inability to sleep</a:t>
            </a:r>
          </a:p>
          <a:p>
            <a:pPr marL="742950" lvl="1" indent="-285750">
              <a:buFont typeface="Arial" panose="020B0604020202020204" pitchFamily="34" charset="0"/>
              <a:buChar char="•"/>
            </a:pPr>
            <a:r>
              <a:rPr lang="en-US" sz="1600" dirty="0"/>
              <a:t>Poor coping mechanisms</a:t>
            </a:r>
          </a:p>
        </p:txBody>
      </p:sp>
      <p:pic>
        <p:nvPicPr>
          <p:cNvPr id="14" name="Picture 13" descr="A close up of a triangle&#10;&#10;Description automatically generated">
            <a:extLst>
              <a:ext uri="{FF2B5EF4-FFF2-40B4-BE49-F238E27FC236}">
                <a16:creationId xmlns:a16="http://schemas.microsoft.com/office/drawing/2014/main" id="{ACC43C4D-73BA-476C-8703-2348DA1F91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895" y="2354503"/>
            <a:ext cx="635995" cy="566222"/>
          </a:xfrm>
          <a:prstGeom prst="rect">
            <a:avLst/>
          </a:prstGeom>
        </p:spPr>
      </p:pic>
      <p:sp>
        <p:nvSpPr>
          <p:cNvPr id="3" name="TextBox 2">
            <a:extLst>
              <a:ext uri="{FF2B5EF4-FFF2-40B4-BE49-F238E27FC236}">
                <a16:creationId xmlns:a16="http://schemas.microsoft.com/office/drawing/2014/main" id="{0C1B8A7D-38C8-0E86-0046-0D1F25F633F0}"/>
              </a:ext>
            </a:extLst>
          </p:cNvPr>
          <p:cNvSpPr txBox="1"/>
          <p:nvPr/>
        </p:nvSpPr>
        <p:spPr>
          <a:xfrm>
            <a:off x="800026" y="4323844"/>
            <a:ext cx="4203048" cy="1569660"/>
          </a:xfrm>
          <a:prstGeom prst="rect">
            <a:avLst/>
          </a:prstGeom>
          <a:noFill/>
        </p:spPr>
        <p:txBody>
          <a:bodyPr wrap="square" rtlCol="0">
            <a:spAutoFit/>
          </a:bodyPr>
          <a:lstStyle/>
          <a:p>
            <a:r>
              <a:rPr lang="en-US" sz="1600" b="1" dirty="0"/>
              <a:t>Additional Risk Factors:</a:t>
            </a:r>
          </a:p>
          <a:p>
            <a:pPr marL="742950" lvl="1" indent="-285750">
              <a:buFont typeface="Arial" panose="020B0604020202020204" pitchFamily="34" charset="0"/>
              <a:buChar char="•"/>
            </a:pPr>
            <a:r>
              <a:rPr lang="en-US" sz="1600" dirty="0"/>
              <a:t>Family/loved one’s history of suicide</a:t>
            </a:r>
          </a:p>
          <a:p>
            <a:pPr marL="742950" lvl="1" indent="-285750">
              <a:buFont typeface="Arial" panose="020B0604020202020204" pitchFamily="34" charset="0"/>
              <a:buChar char="•"/>
            </a:pPr>
            <a:r>
              <a:rPr lang="en-US" sz="1600" dirty="0"/>
              <a:t>Loss, conflict, or change in relationships</a:t>
            </a:r>
          </a:p>
          <a:p>
            <a:pPr marL="742950" lvl="1" indent="-285750">
              <a:buFont typeface="Arial" panose="020B0604020202020204" pitchFamily="34" charset="0"/>
              <a:buChar char="•"/>
            </a:pPr>
            <a:r>
              <a:rPr lang="en-US" sz="1600" dirty="0"/>
              <a:t>Bullying or discrimination</a:t>
            </a:r>
          </a:p>
          <a:p>
            <a:pPr marL="742950" lvl="1" indent="-285750">
              <a:buFont typeface="Arial" panose="020B0604020202020204" pitchFamily="34" charset="0"/>
              <a:buChar char="•"/>
            </a:pPr>
            <a:endParaRPr lang="en-US" sz="1600" dirty="0"/>
          </a:p>
        </p:txBody>
      </p:sp>
      <p:sp>
        <p:nvSpPr>
          <p:cNvPr id="5" name="TextBox 4">
            <a:extLst>
              <a:ext uri="{FF2B5EF4-FFF2-40B4-BE49-F238E27FC236}">
                <a16:creationId xmlns:a16="http://schemas.microsoft.com/office/drawing/2014/main" id="{66F56C75-3234-1E02-9A02-3201E3B85D16}"/>
              </a:ext>
            </a:extLst>
          </p:cNvPr>
          <p:cNvSpPr txBox="1"/>
          <p:nvPr/>
        </p:nvSpPr>
        <p:spPr>
          <a:xfrm>
            <a:off x="4571999" y="4523556"/>
            <a:ext cx="4352193" cy="830997"/>
          </a:xfrm>
          <a:prstGeom prst="rect">
            <a:avLst/>
          </a:prstGeom>
          <a:noFill/>
        </p:spPr>
        <p:txBody>
          <a:bodyPr wrap="square" rtlCol="0">
            <a:spAutoFit/>
          </a:bodyPr>
          <a:lstStyle/>
          <a:p>
            <a:pPr marL="742950" lvl="1" indent="-285750">
              <a:buFont typeface="Arial" panose="020B0604020202020204" pitchFamily="34" charset="0"/>
              <a:buChar char="•"/>
            </a:pPr>
            <a:r>
              <a:rPr lang="en-US" sz="1600" dirty="0"/>
              <a:t>Job/financial problems or loss</a:t>
            </a:r>
          </a:p>
          <a:p>
            <a:pPr marL="742950" lvl="1" indent="-285750">
              <a:buFont typeface="Arial" panose="020B0604020202020204" pitchFamily="34" charset="0"/>
              <a:buChar char="•"/>
            </a:pPr>
            <a:r>
              <a:rPr lang="en-US" sz="1600" dirty="0"/>
              <a:t>Substance use</a:t>
            </a:r>
          </a:p>
          <a:p>
            <a:pPr marL="742950" lvl="1" indent="-285750">
              <a:buFont typeface="Arial" panose="020B0604020202020204" pitchFamily="34" charset="0"/>
              <a:buChar char="•"/>
            </a:pPr>
            <a:r>
              <a:rPr lang="en-US" sz="1600" dirty="0"/>
              <a:t>Sense of hopelessness</a:t>
            </a:r>
          </a:p>
        </p:txBody>
      </p:sp>
      <p:pic>
        <p:nvPicPr>
          <p:cNvPr id="6" name="Picture 5">
            <a:extLst>
              <a:ext uri="{FF2B5EF4-FFF2-40B4-BE49-F238E27FC236}">
                <a16:creationId xmlns:a16="http://schemas.microsoft.com/office/drawing/2014/main" id="{9DF2B310-ECB7-E3F6-0337-5E82A3C1C03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41" y="75908"/>
            <a:ext cx="925065" cy="110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a:extLst>
              <a:ext uri="{FF2B5EF4-FFF2-40B4-BE49-F238E27FC236}">
                <a16:creationId xmlns:a16="http://schemas.microsoft.com/office/drawing/2014/main" id="{1D5780A6-7ED8-25C1-E2D1-9A3DBC83E7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id="{11C02859-002B-9F1B-ED7B-E85A18CB05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1052258-4FCC-EF76-D33C-FE4B7553F820}"/>
              </a:ext>
            </a:extLst>
          </p:cNvPr>
          <p:cNvSpPr txBox="1"/>
          <p:nvPr/>
        </p:nvSpPr>
        <p:spPr>
          <a:xfrm>
            <a:off x="1621486" y="1097955"/>
            <a:ext cx="6078481" cy="1015663"/>
          </a:xfrm>
          <a:prstGeom prst="rect">
            <a:avLst/>
          </a:prstGeom>
          <a:noFill/>
        </p:spPr>
        <p:txBody>
          <a:bodyPr wrap="square" rtlCol="0">
            <a:spAutoFit/>
          </a:bodyPr>
          <a:lstStyle/>
          <a:p>
            <a:r>
              <a:rPr lang="en-US" sz="2000" dirty="0">
                <a:solidFill>
                  <a:schemeClr val="tx1">
                    <a:lumMod val="95000"/>
                    <a:lumOff val="5000"/>
                  </a:schemeClr>
                </a:solidFill>
                <a:latin typeface="Arial" panose="020B0604020202020204" pitchFamily="34" charset="0"/>
              </a:rPr>
              <a:t>We all manage life’s challenges differently. How we manage life issues can be </a:t>
            </a:r>
            <a:r>
              <a:rPr lang="en-US" sz="2000" b="1" dirty="0">
                <a:solidFill>
                  <a:schemeClr val="tx1">
                    <a:lumMod val="95000"/>
                    <a:lumOff val="5000"/>
                  </a:schemeClr>
                </a:solidFill>
                <a:latin typeface="Arial" panose="020B0604020202020204" pitchFamily="34" charset="0"/>
              </a:rPr>
              <a:t>protective</a:t>
            </a:r>
            <a:r>
              <a:rPr lang="en-US" sz="2000" dirty="0">
                <a:solidFill>
                  <a:schemeClr val="tx1">
                    <a:lumMod val="95000"/>
                    <a:lumOff val="5000"/>
                  </a:schemeClr>
                </a:solidFill>
                <a:latin typeface="Arial" panose="020B0604020202020204" pitchFamily="34" charset="0"/>
              </a:rPr>
              <a:t> or can increase our </a:t>
            </a:r>
            <a:r>
              <a:rPr lang="en-US" sz="2000" b="1" dirty="0">
                <a:solidFill>
                  <a:schemeClr val="tx1">
                    <a:lumMod val="95000"/>
                    <a:lumOff val="5000"/>
                  </a:schemeClr>
                </a:solidFill>
                <a:latin typeface="Arial" panose="020B0604020202020204" pitchFamily="34" charset="0"/>
              </a:rPr>
              <a:t>risk</a:t>
            </a:r>
            <a:r>
              <a:rPr lang="en-US" sz="2000" dirty="0">
                <a:solidFill>
                  <a:schemeClr val="tx1">
                    <a:lumMod val="95000"/>
                    <a:lumOff val="5000"/>
                  </a:schemeClr>
                </a:solidFill>
                <a:latin typeface="Arial" panose="020B0604020202020204" pitchFamily="34" charset="0"/>
              </a:rPr>
              <a:t> for negative outcomes.</a:t>
            </a:r>
          </a:p>
        </p:txBody>
      </p:sp>
      <p:sp>
        <p:nvSpPr>
          <p:cNvPr id="10" name="Rectangle 9">
            <a:extLst>
              <a:ext uri="{FF2B5EF4-FFF2-40B4-BE49-F238E27FC236}">
                <a16:creationId xmlns:a16="http://schemas.microsoft.com/office/drawing/2014/main" id="{B2821CCB-5081-3BF7-7952-DCCA636B2690}"/>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3">
            <a:extLst>
              <a:ext uri="{FF2B5EF4-FFF2-40B4-BE49-F238E27FC236}">
                <a16:creationId xmlns:a16="http://schemas.microsoft.com/office/drawing/2014/main" id="{C8DB0235-58BF-D0F4-23B2-EE8554E63663}"/>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t>Suicide Risk Factors</a:t>
            </a:r>
          </a:p>
        </p:txBody>
      </p:sp>
      <p:grpSp>
        <p:nvGrpSpPr>
          <p:cNvPr id="15" name="Group 14">
            <a:extLst>
              <a:ext uri="{FF2B5EF4-FFF2-40B4-BE49-F238E27FC236}">
                <a16:creationId xmlns:a16="http://schemas.microsoft.com/office/drawing/2014/main" id="{CB672602-EE62-E7EA-7A6B-5801FD82C762}"/>
              </a:ext>
            </a:extLst>
          </p:cNvPr>
          <p:cNvGrpSpPr/>
          <p:nvPr/>
        </p:nvGrpSpPr>
        <p:grpSpPr>
          <a:xfrm>
            <a:off x="131198" y="431"/>
            <a:ext cx="9015516" cy="1060759"/>
            <a:chOff x="131197" y="430"/>
            <a:chExt cx="9015516" cy="1060759"/>
          </a:xfrm>
        </p:grpSpPr>
        <p:pic>
          <p:nvPicPr>
            <p:cNvPr id="16" name="Picture 15" descr="Logo&#10;&#10;Description automatically generated">
              <a:extLst>
                <a:ext uri="{FF2B5EF4-FFF2-40B4-BE49-F238E27FC236}">
                  <a16:creationId xmlns:a16="http://schemas.microsoft.com/office/drawing/2014/main" id="{AF368447-EFC9-1F46-412F-2F5317BD56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7" name="Picture 16" descr="Logo&#10;&#10;Description automatically generated">
              <a:extLst>
                <a:ext uri="{FF2B5EF4-FFF2-40B4-BE49-F238E27FC236}">
                  <a16:creationId xmlns:a16="http://schemas.microsoft.com/office/drawing/2014/main" id="{F1B72D09-71F4-7D9C-B8CD-2A0BC1A2968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23" name="Picture 8">
            <a:extLst>
              <a:ext uri="{FF2B5EF4-FFF2-40B4-BE49-F238E27FC236}">
                <a16:creationId xmlns:a16="http://schemas.microsoft.com/office/drawing/2014/main" id="{2AB5C6AE-8737-848A-482B-9AC6A62018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88852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7380295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61" y="-2528"/>
            <a:ext cx="9146642" cy="6475342"/>
          </a:xfrm>
          <a:prstGeom prst="rect">
            <a:avLst/>
          </a:prstGeom>
          <a:effectLst>
            <a:softEdge rad="0"/>
          </a:effectLst>
        </p:spPr>
      </p:pic>
      <p:sp>
        <p:nvSpPr>
          <p:cNvPr id="2" name="Rectangle 1">
            <a:extLst>
              <a:ext uri="{FF2B5EF4-FFF2-40B4-BE49-F238E27FC236}">
                <a16:creationId xmlns:a16="http://schemas.microsoft.com/office/drawing/2014/main" id="{44476E95-5664-6BD8-1E39-C0C4676846FF}"/>
              </a:ext>
            </a:extLst>
          </p:cNvPr>
          <p:cNvSpPr/>
          <p:nvPr/>
        </p:nvSpPr>
        <p:spPr>
          <a:xfrm>
            <a:off x="1338862" y="5807534"/>
            <a:ext cx="6629481" cy="479224"/>
          </a:xfrm>
          <a:prstGeom prst="rect">
            <a:avLst/>
          </a:prstGeom>
          <a:solidFill>
            <a:schemeClr val="bg1"/>
          </a:solidFill>
          <a:ln>
            <a:solidFill>
              <a:srgbClr val="C4B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5" name="Picture 4">
            <a:extLst>
              <a:ext uri="{FF2B5EF4-FFF2-40B4-BE49-F238E27FC236}">
                <a16:creationId xmlns:a16="http://schemas.microsoft.com/office/drawing/2014/main" id="{0FFEB894-A2D0-45F1-2A41-20CF6DF321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604" y="5564016"/>
            <a:ext cx="511257" cy="512415"/>
          </a:xfrm>
          <a:prstGeom prst="rect">
            <a:avLst/>
          </a:prstGeom>
          <a:effectLst>
            <a:outerShdw dist="25400" dir="2700000" algn="tl" rotWithShape="0">
              <a:prstClr val="black">
                <a:alpha val="15000"/>
              </a:prstClr>
            </a:outerShdw>
          </a:effectLst>
        </p:spPr>
      </p:pic>
      <p:sp>
        <p:nvSpPr>
          <p:cNvPr id="2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Slide Number Placeholder 5"/>
          <p:cNvSpPr txBox="1">
            <a:spLocks/>
          </p:cNvSpPr>
          <p:nvPr/>
        </p:nvSpPr>
        <p:spPr>
          <a:xfrm>
            <a:off x="8733591" y="6552537"/>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12</a:t>
            </a:r>
          </a:p>
        </p:txBody>
      </p:sp>
      <p:sp>
        <p:nvSpPr>
          <p:cNvPr id="30" name="Rectangle 29">
            <a:extLst>
              <a:ext uri="{FF2B5EF4-FFF2-40B4-BE49-F238E27FC236}">
                <a16:creationId xmlns:a16="http://schemas.microsoft.com/office/drawing/2014/main" id="{A351DC50-1548-49EC-A704-D10136419C96}"/>
              </a:ext>
            </a:extLst>
          </p:cNvPr>
          <p:cNvSpPr/>
          <p:nvPr/>
        </p:nvSpPr>
        <p:spPr>
          <a:xfrm>
            <a:off x="610723" y="1612306"/>
            <a:ext cx="4139460" cy="318829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5" name="Rectangle 34">
            <a:extLst>
              <a:ext uri="{FF2B5EF4-FFF2-40B4-BE49-F238E27FC236}">
                <a16:creationId xmlns:a16="http://schemas.microsoft.com/office/drawing/2014/main" id="{95BF1A1A-1F8B-4CF7-BB40-4126111C00D7}"/>
              </a:ext>
            </a:extLst>
          </p:cNvPr>
          <p:cNvSpPr/>
          <p:nvPr/>
        </p:nvSpPr>
        <p:spPr>
          <a:xfrm>
            <a:off x="610723" y="1424140"/>
            <a:ext cx="1597214" cy="30560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6" name="TextBox 35">
            <a:extLst>
              <a:ext uri="{FF2B5EF4-FFF2-40B4-BE49-F238E27FC236}">
                <a16:creationId xmlns:a16="http://schemas.microsoft.com/office/drawing/2014/main" id="{A77508E9-F2A3-40F0-88A9-0D542466E126}"/>
              </a:ext>
            </a:extLst>
          </p:cNvPr>
          <p:cNvSpPr txBox="1"/>
          <p:nvPr/>
        </p:nvSpPr>
        <p:spPr>
          <a:xfrm>
            <a:off x="635996" y="1445724"/>
            <a:ext cx="1521141" cy="284693"/>
          </a:xfrm>
          <a:prstGeom prst="rect">
            <a:avLst/>
          </a:prstGeom>
          <a:noFill/>
        </p:spPr>
        <p:txBody>
          <a:bodyPr wrap="square" rtlCol="0">
            <a:spAutoFit/>
          </a:bodyPr>
          <a:lstStyle/>
          <a:p>
            <a:pPr>
              <a:lnSpc>
                <a:spcPts val="1500"/>
              </a:lnSpc>
            </a:pPr>
            <a:r>
              <a:rPr lang="en-US" sz="1400" dirty="0">
                <a:solidFill>
                  <a:schemeClr val="bg1"/>
                </a:solidFill>
                <a:latin typeface="Arial" panose="020B0604020202020204" pitchFamily="34" charset="0"/>
              </a:rPr>
              <a:t>Local Resources</a:t>
            </a:r>
          </a:p>
        </p:txBody>
      </p:sp>
      <p:sp>
        <p:nvSpPr>
          <p:cNvPr id="39" name="TextBox 38">
            <a:extLst>
              <a:ext uri="{FF2B5EF4-FFF2-40B4-BE49-F238E27FC236}">
                <a16:creationId xmlns:a16="http://schemas.microsoft.com/office/drawing/2014/main" id="{71FA6692-E047-45B9-8F09-306DF7E52A19}"/>
              </a:ext>
            </a:extLst>
          </p:cNvPr>
          <p:cNvSpPr txBox="1"/>
          <p:nvPr/>
        </p:nvSpPr>
        <p:spPr>
          <a:xfrm>
            <a:off x="661324" y="1767963"/>
            <a:ext cx="4259333" cy="2893100"/>
          </a:xfrm>
          <a:prstGeom prst="rect">
            <a:avLst/>
          </a:prstGeom>
          <a:noFill/>
        </p:spPr>
        <p:txBody>
          <a:bodyPr wrap="square" rtlCol="0">
            <a:spAutoFit/>
          </a:bodyPr>
          <a:lstStyle/>
          <a:p>
            <a:pPr marL="173038" indent="-173038">
              <a:spcBef>
                <a:spcPts val="600"/>
              </a:spcBef>
              <a:buFont typeface="Arial" panose="020B0604020202020204" pitchFamily="34" charset="0"/>
              <a:buChar char="•"/>
            </a:pPr>
            <a:r>
              <a:rPr lang="en-US" sz="1200" dirty="0">
                <a:latin typeface="Arial" panose="020B0604020202020204" pitchFamily="34" charset="0"/>
              </a:rPr>
              <a:t>Army Community Service (ACS): _______________</a:t>
            </a:r>
          </a:p>
          <a:p>
            <a:pPr marL="167958" indent="-167958" defTabSz="887553">
              <a:spcBef>
                <a:spcPts val="600"/>
              </a:spcBef>
              <a:buFont typeface="Arial" panose="020B0604020202020204" pitchFamily="34" charset="0"/>
              <a:buChar char="•"/>
              <a:defRPr/>
            </a:pPr>
            <a:r>
              <a:rPr lang="en-US" sz="1200" dirty="0">
                <a:solidFill>
                  <a:prstClr val="black"/>
                </a:solidFill>
              </a:rPr>
              <a:t>Military Family Life Counselor (MFLC): _____________</a:t>
            </a:r>
          </a:p>
          <a:p>
            <a:pPr marL="167958" indent="-167958" defTabSz="887553">
              <a:spcBef>
                <a:spcPts val="600"/>
              </a:spcBef>
              <a:buFont typeface="Arial" panose="020B0604020202020204" pitchFamily="34" charset="0"/>
              <a:buChar char="•"/>
              <a:defRPr/>
            </a:pPr>
            <a:r>
              <a:rPr lang="en-US" sz="1200" dirty="0">
                <a:solidFill>
                  <a:prstClr val="black"/>
                </a:solidFill>
              </a:rPr>
              <a:t>Ready &amp; Resilient Performance Centers (R2PCs)</a:t>
            </a:r>
          </a:p>
          <a:p>
            <a:pPr marL="167958" indent="-167958" defTabSz="887553">
              <a:spcBef>
                <a:spcPts val="600"/>
              </a:spcBef>
              <a:buFont typeface="Arial" panose="020B0604020202020204" pitchFamily="34" charset="0"/>
              <a:buChar char="•"/>
              <a:defRPr/>
            </a:pPr>
            <a:r>
              <a:rPr lang="en-US" sz="1200" dirty="0">
                <a:solidFill>
                  <a:prstClr val="black"/>
                </a:solidFill>
              </a:rPr>
              <a:t>Army Wellness Center (AWC)</a:t>
            </a:r>
          </a:p>
          <a:p>
            <a:pPr marL="167958" indent="-167958" defTabSz="887553">
              <a:spcBef>
                <a:spcPts val="600"/>
              </a:spcBef>
              <a:buFont typeface="Arial" panose="020B0604020202020204" pitchFamily="34" charset="0"/>
              <a:buChar char="•"/>
              <a:defRPr/>
            </a:pPr>
            <a:r>
              <a:rPr lang="en-US" sz="1200" dirty="0">
                <a:solidFill>
                  <a:prstClr val="black"/>
                </a:solidFill>
              </a:rPr>
              <a:t>Behavioral Health or Primary Care</a:t>
            </a:r>
          </a:p>
          <a:p>
            <a:pPr marL="167958" indent="-167958" defTabSz="887553">
              <a:spcBef>
                <a:spcPts val="600"/>
              </a:spcBef>
              <a:buFont typeface="Arial" panose="020B0604020202020204" pitchFamily="34" charset="0"/>
              <a:buChar char="•"/>
              <a:defRPr/>
            </a:pPr>
            <a:r>
              <a:rPr lang="en-US" sz="1200" dirty="0">
                <a:solidFill>
                  <a:prstClr val="black"/>
                </a:solidFill>
              </a:rPr>
              <a:t>Chaplain Services/Local Pastor</a:t>
            </a:r>
          </a:p>
          <a:p>
            <a:pPr marL="167958" indent="-167958" defTabSz="887553">
              <a:spcBef>
                <a:spcPts val="600"/>
              </a:spcBef>
              <a:buFont typeface="Arial" panose="020B0604020202020204" pitchFamily="34" charset="0"/>
              <a:buChar char="•"/>
              <a:defRPr/>
            </a:pPr>
            <a:r>
              <a:rPr lang="en-US" sz="1200" dirty="0">
                <a:latin typeface="Arial" panose="020B0604020202020204" pitchFamily="34" charset="0"/>
              </a:rPr>
              <a:t>Unit Chaplain ________________     </a:t>
            </a:r>
          </a:p>
          <a:p>
            <a:pPr marL="167958" indent="-167958" defTabSz="887553">
              <a:spcBef>
                <a:spcPts val="600"/>
              </a:spcBef>
              <a:buFont typeface="Arial" panose="020B0604020202020204" pitchFamily="34" charset="0"/>
              <a:buChar char="•"/>
              <a:defRPr/>
            </a:pPr>
            <a:r>
              <a:rPr lang="en-US" sz="1200" dirty="0">
                <a:solidFill>
                  <a:prstClr val="black"/>
                </a:solidFill>
              </a:rPr>
              <a:t>Holistic Health &amp; Fitness (H2F) Personnel</a:t>
            </a:r>
          </a:p>
          <a:p>
            <a:pPr marL="167958" indent="-167958" defTabSz="887553">
              <a:spcBef>
                <a:spcPts val="600"/>
              </a:spcBef>
              <a:buFont typeface="Arial" panose="020B0604020202020204" pitchFamily="34" charset="0"/>
              <a:buChar char="•"/>
              <a:defRPr/>
            </a:pPr>
            <a:r>
              <a:rPr lang="en-US" sz="1200" dirty="0">
                <a:solidFill>
                  <a:prstClr val="black"/>
                </a:solidFill>
              </a:rPr>
              <a:t>American Legion/VFW</a:t>
            </a:r>
          </a:p>
          <a:p>
            <a:pPr marL="167958" indent="-167958" defTabSz="887553">
              <a:spcBef>
                <a:spcPts val="600"/>
              </a:spcBef>
              <a:buFont typeface="Arial" panose="020B0604020202020204" pitchFamily="34" charset="0"/>
              <a:buChar char="•"/>
              <a:defRPr/>
            </a:pPr>
            <a:r>
              <a:rPr lang="en-US" sz="1200" dirty="0">
                <a:solidFill>
                  <a:prstClr val="black"/>
                </a:solidFill>
              </a:rPr>
              <a:t>Department of Social Services (by state)</a:t>
            </a:r>
          </a:p>
          <a:p>
            <a:pPr marL="167958" indent="-167958" defTabSz="887553">
              <a:spcBef>
                <a:spcPts val="600"/>
              </a:spcBef>
              <a:buFont typeface="Arial" panose="020B0604020202020204" pitchFamily="34" charset="0"/>
              <a:buChar char="•"/>
              <a:defRPr/>
            </a:pPr>
            <a:r>
              <a:rPr lang="en-US" sz="1200" dirty="0">
                <a:solidFill>
                  <a:prstClr val="black"/>
                </a:solidFill>
              </a:rPr>
              <a:t>Faith-based services or local church</a:t>
            </a:r>
          </a:p>
        </p:txBody>
      </p:sp>
      <p:sp>
        <p:nvSpPr>
          <p:cNvPr id="42" name="Rectangle 41">
            <a:extLst>
              <a:ext uri="{FF2B5EF4-FFF2-40B4-BE49-F238E27FC236}">
                <a16:creationId xmlns:a16="http://schemas.microsoft.com/office/drawing/2014/main" id="{AA089889-4033-4A1A-8617-508942819D63}"/>
              </a:ext>
            </a:extLst>
          </p:cNvPr>
          <p:cNvSpPr/>
          <p:nvPr/>
        </p:nvSpPr>
        <p:spPr>
          <a:xfrm>
            <a:off x="275138" y="1424140"/>
            <a:ext cx="335584" cy="305605"/>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3" name="Rectangle 42">
            <a:extLst>
              <a:ext uri="{FF2B5EF4-FFF2-40B4-BE49-F238E27FC236}">
                <a16:creationId xmlns:a16="http://schemas.microsoft.com/office/drawing/2014/main" id="{87FC067E-4CA1-4630-BD0D-5CECEB200BAA}"/>
              </a:ext>
            </a:extLst>
          </p:cNvPr>
          <p:cNvSpPr/>
          <p:nvPr/>
        </p:nvSpPr>
        <p:spPr>
          <a:xfrm>
            <a:off x="5287526" y="1563780"/>
            <a:ext cx="3449272" cy="403064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C8EF35D0-D153-48D4-99BB-511E0F364B8C}"/>
              </a:ext>
            </a:extLst>
          </p:cNvPr>
          <p:cNvSpPr/>
          <p:nvPr/>
        </p:nvSpPr>
        <p:spPr>
          <a:xfrm>
            <a:off x="5262593" y="1419159"/>
            <a:ext cx="1767825" cy="30398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5" name="Rectangle 44">
            <a:extLst>
              <a:ext uri="{FF2B5EF4-FFF2-40B4-BE49-F238E27FC236}">
                <a16:creationId xmlns:a16="http://schemas.microsoft.com/office/drawing/2014/main" id="{ECA9A8C6-8A1F-4FC9-93A7-2B3BF684594F}"/>
              </a:ext>
            </a:extLst>
          </p:cNvPr>
          <p:cNvSpPr/>
          <p:nvPr/>
        </p:nvSpPr>
        <p:spPr>
          <a:xfrm>
            <a:off x="4951942" y="1419159"/>
            <a:ext cx="335584" cy="303987"/>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6" name="TextBox 45">
            <a:extLst>
              <a:ext uri="{FF2B5EF4-FFF2-40B4-BE49-F238E27FC236}">
                <a16:creationId xmlns:a16="http://schemas.microsoft.com/office/drawing/2014/main" id="{234952AB-7460-4069-AEE3-73C6FA1D6D15}"/>
              </a:ext>
            </a:extLst>
          </p:cNvPr>
          <p:cNvSpPr txBox="1"/>
          <p:nvPr/>
        </p:nvSpPr>
        <p:spPr>
          <a:xfrm>
            <a:off x="5298465" y="1448130"/>
            <a:ext cx="2186614" cy="284693"/>
          </a:xfrm>
          <a:prstGeom prst="rect">
            <a:avLst/>
          </a:prstGeom>
          <a:noFill/>
        </p:spPr>
        <p:txBody>
          <a:bodyPr wrap="square" rtlCol="0">
            <a:spAutoFit/>
          </a:bodyPr>
          <a:lstStyle/>
          <a:p>
            <a:pPr>
              <a:lnSpc>
                <a:spcPts val="1500"/>
              </a:lnSpc>
            </a:pPr>
            <a:r>
              <a:rPr lang="en-US" sz="1400" dirty="0">
                <a:solidFill>
                  <a:schemeClr val="bg1"/>
                </a:solidFill>
                <a:latin typeface="Arial" panose="020B0604020202020204" pitchFamily="34" charset="0"/>
              </a:rPr>
              <a:t>General Resources</a:t>
            </a:r>
          </a:p>
        </p:txBody>
      </p:sp>
      <p:sp>
        <p:nvSpPr>
          <p:cNvPr id="47" name="TextBox 46">
            <a:extLst>
              <a:ext uri="{FF2B5EF4-FFF2-40B4-BE49-F238E27FC236}">
                <a16:creationId xmlns:a16="http://schemas.microsoft.com/office/drawing/2014/main" id="{E4523737-8159-4F0B-90AE-D47949B79F25}"/>
              </a:ext>
            </a:extLst>
          </p:cNvPr>
          <p:cNvSpPr txBox="1"/>
          <p:nvPr/>
        </p:nvSpPr>
        <p:spPr>
          <a:xfrm>
            <a:off x="5468920" y="1756774"/>
            <a:ext cx="3201551" cy="3739485"/>
          </a:xfrm>
          <a:prstGeom prst="rect">
            <a:avLst/>
          </a:prstGeom>
          <a:noFill/>
        </p:spPr>
        <p:txBody>
          <a:bodyPr wrap="square" rtlCol="0">
            <a:spAutoFit/>
          </a:bodyPr>
          <a:lstStyle/>
          <a:p>
            <a:pPr defTabSz="887553">
              <a:defRPr/>
            </a:pPr>
            <a:r>
              <a:rPr lang="en-US" sz="1200" b="1" dirty="0">
                <a:solidFill>
                  <a:prstClr val="black"/>
                </a:solidFill>
              </a:rPr>
              <a:t>DoD or VA</a:t>
            </a:r>
          </a:p>
          <a:p>
            <a:pPr marL="277360" lvl="1" indent="-220348" defTabSz="887553">
              <a:spcBef>
                <a:spcPts val="600"/>
              </a:spcBef>
              <a:buFont typeface="Arial" panose="020B0604020202020204" pitchFamily="34" charset="0"/>
              <a:buChar char="•"/>
              <a:defRPr/>
            </a:pPr>
            <a:r>
              <a:rPr lang="en-US" sz="1200" dirty="0">
                <a:solidFill>
                  <a:prstClr val="black"/>
                </a:solidFill>
              </a:rPr>
              <a:t>Military OneSource: 800-342-9647; militaryonesource.mil/; chat via website</a:t>
            </a:r>
          </a:p>
          <a:p>
            <a:pPr marL="277360" lvl="1" indent="-220348" defTabSz="887553">
              <a:spcBef>
                <a:spcPts val="600"/>
              </a:spcBef>
              <a:buFont typeface="Arial" panose="020B0604020202020204" pitchFamily="34" charset="0"/>
              <a:buChar char="•"/>
              <a:defRPr/>
            </a:pPr>
            <a:r>
              <a:rPr lang="en-US" sz="1200" dirty="0">
                <a:solidFill>
                  <a:prstClr val="black"/>
                </a:solidFill>
              </a:rPr>
              <a:t>Psychological Health Resource Center: 866-966-1020; pdhealth.mil/resources; chat via website</a:t>
            </a:r>
          </a:p>
          <a:p>
            <a:pPr marL="277360" lvl="1" indent="-220348" defTabSz="887553">
              <a:spcBef>
                <a:spcPts val="600"/>
              </a:spcBef>
              <a:buFont typeface="Arial" panose="020B0604020202020204" pitchFamily="34" charset="0"/>
              <a:buChar char="•"/>
              <a:defRPr/>
            </a:pPr>
            <a:r>
              <a:rPr lang="en-US" sz="1200" dirty="0">
                <a:solidFill>
                  <a:prstClr val="black"/>
                </a:solidFill>
              </a:rPr>
              <a:t>Real Warriors campaign: realwarriors.net; chat via website </a:t>
            </a:r>
          </a:p>
          <a:p>
            <a:pPr marL="277360" lvl="1" indent="-220348" defTabSz="887553">
              <a:spcBef>
                <a:spcPts val="600"/>
              </a:spcBef>
              <a:buFont typeface="Arial" panose="020B0604020202020204" pitchFamily="34" charset="0"/>
              <a:buChar char="•"/>
              <a:defRPr/>
            </a:pPr>
            <a:r>
              <a:rPr lang="en-US" sz="1200" dirty="0">
                <a:solidFill>
                  <a:prstClr val="black"/>
                </a:solidFill>
              </a:rPr>
              <a:t>My VA 311: 844-MyVA311 (844-698-2311)</a:t>
            </a:r>
          </a:p>
          <a:p>
            <a:pPr marL="277360" lvl="1" indent="-220348" defTabSz="887553">
              <a:spcBef>
                <a:spcPts val="600"/>
              </a:spcBef>
              <a:buFont typeface="Arial" panose="020B0604020202020204" pitchFamily="34" charset="0"/>
              <a:buChar char="•"/>
              <a:defRPr/>
            </a:pPr>
            <a:r>
              <a:rPr lang="en-US" sz="1200" dirty="0">
                <a:solidFill>
                  <a:prstClr val="black"/>
                </a:solidFill>
              </a:rPr>
              <a:t>Vet Center Call Center: 877-WAR-VETS</a:t>
            </a:r>
          </a:p>
          <a:p>
            <a:pPr marL="277360" lvl="1" indent="-220348" defTabSz="887553">
              <a:spcBef>
                <a:spcPts val="600"/>
              </a:spcBef>
              <a:buFont typeface="Arial" panose="020B0604020202020204" pitchFamily="34" charset="0"/>
              <a:buChar char="•"/>
              <a:defRPr/>
            </a:pPr>
            <a:r>
              <a:rPr lang="en-US" sz="1200" dirty="0">
                <a:latin typeface="Arial" panose="020B0604020202020204" pitchFamily="34" charset="0"/>
              </a:rPr>
              <a:t>Community Resources Guide: </a:t>
            </a:r>
            <a:r>
              <a:rPr lang="en-US" sz="1200" dirty="0">
                <a:solidFill>
                  <a:prstClr val="black"/>
                </a:solidFill>
              </a:rPr>
              <a:t>crg.amedd.army.mil </a:t>
            </a:r>
          </a:p>
          <a:p>
            <a:pPr marL="57012" lvl="1" defTabSz="887553">
              <a:spcBef>
                <a:spcPts val="600"/>
              </a:spcBef>
              <a:defRPr/>
            </a:pPr>
            <a:r>
              <a:rPr lang="en-US" sz="1200" b="1" dirty="0">
                <a:solidFill>
                  <a:prstClr val="black"/>
                </a:solidFill>
              </a:rPr>
              <a:t>Other</a:t>
            </a:r>
          </a:p>
          <a:p>
            <a:pPr marL="277360" lvl="1" indent="-220348" defTabSz="887553">
              <a:spcBef>
                <a:spcPts val="600"/>
              </a:spcBef>
              <a:buFont typeface="Arial" panose="020B0604020202020204" pitchFamily="34" charset="0"/>
              <a:buChar char="•"/>
              <a:defRPr/>
            </a:pPr>
            <a:r>
              <a:rPr lang="en-US" sz="1200" dirty="0">
                <a:solidFill>
                  <a:prstClr val="black"/>
                </a:solidFill>
              </a:rPr>
              <a:t>Dial 211 or https://www.211.org</a:t>
            </a:r>
          </a:p>
          <a:p>
            <a:pPr marL="277360" lvl="1" indent="-220348" defTabSz="887553">
              <a:spcBef>
                <a:spcPts val="600"/>
              </a:spcBef>
              <a:buFont typeface="Arial" panose="020B0604020202020204" pitchFamily="34" charset="0"/>
              <a:buChar char="•"/>
              <a:defRPr/>
            </a:pPr>
            <a:r>
              <a:rPr lang="en-US" sz="1200" dirty="0">
                <a:solidFill>
                  <a:prstClr val="black"/>
                </a:solidFill>
              </a:rPr>
              <a:t>Department of Social Services (by state)</a:t>
            </a:r>
          </a:p>
        </p:txBody>
      </p:sp>
      <p:sp>
        <p:nvSpPr>
          <p:cNvPr id="4" name="TextBox 3">
            <a:extLst>
              <a:ext uri="{FF2B5EF4-FFF2-40B4-BE49-F238E27FC236}">
                <a16:creationId xmlns:a16="http://schemas.microsoft.com/office/drawing/2014/main" id="{C7CEC7C9-7C4B-A2DB-DB36-BE53B863E69F}"/>
              </a:ext>
            </a:extLst>
          </p:cNvPr>
          <p:cNvSpPr txBox="1"/>
          <p:nvPr/>
        </p:nvSpPr>
        <p:spPr>
          <a:xfrm>
            <a:off x="599292" y="5848002"/>
            <a:ext cx="8122869" cy="369332"/>
          </a:xfrm>
          <a:prstGeom prst="rect">
            <a:avLst/>
          </a:prstGeom>
          <a:noFill/>
        </p:spPr>
        <p:txBody>
          <a:bodyPr wrap="square">
            <a:spAutoFit/>
          </a:bodyPr>
          <a:lstStyle/>
          <a:p>
            <a:pPr marR="0" lvl="0" algn="ctr" defTabSz="914400" rtl="0" eaLnBrk="0" fontAlgn="base" latinLnBrk="0" hangingPunct="0">
              <a:lnSpc>
                <a:spcPct val="100000"/>
              </a:lnSpc>
              <a:spcBef>
                <a:spcPct val="0"/>
              </a:spcBef>
              <a:spcAft>
                <a:spcPts val="600"/>
              </a:spcAft>
              <a:buClrTx/>
              <a:buSzTx/>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other non-emergency resources do you know of?</a:t>
            </a:r>
          </a:p>
        </p:txBody>
      </p:sp>
      <p:pic>
        <p:nvPicPr>
          <p:cNvPr id="7" name="Picture 6">
            <a:extLst>
              <a:ext uri="{FF2B5EF4-FFF2-40B4-BE49-F238E27FC236}">
                <a16:creationId xmlns:a16="http://schemas.microsoft.com/office/drawing/2014/main" id="{8994F155-03E6-0B0C-228B-F74B77E1D4F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040" y="42040"/>
            <a:ext cx="925065" cy="110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id="{C75C5580-FB3E-B855-58D0-FECB4ADDE5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207674" y="186943"/>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B48199A-C391-6720-F2FF-99783B9C87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a:extLst>
              <a:ext uri="{FF2B5EF4-FFF2-40B4-BE49-F238E27FC236}">
                <a16:creationId xmlns:a16="http://schemas.microsoft.com/office/drawing/2014/main" id="{158EC28D-A8F4-8883-928E-C58A8FDDE5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a:extLst>
              <a:ext uri="{FF2B5EF4-FFF2-40B4-BE49-F238E27FC236}">
                <a16:creationId xmlns:a16="http://schemas.microsoft.com/office/drawing/2014/main" id="{A5F9EF48-9DF4-6F4A-7042-B2F94D8E42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93CFBB46-87BC-77C9-C70E-4A4250092EFB}"/>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3">
            <a:extLst>
              <a:ext uri="{FF2B5EF4-FFF2-40B4-BE49-F238E27FC236}">
                <a16:creationId xmlns:a16="http://schemas.microsoft.com/office/drawing/2014/main" id="{4FEBEAD6-2B03-D75E-40DB-1EF1CB042350}"/>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Non-Emergency Resources</a:t>
            </a:r>
          </a:p>
        </p:txBody>
      </p:sp>
      <p:grpSp>
        <p:nvGrpSpPr>
          <p:cNvPr id="14" name="Group 13">
            <a:extLst>
              <a:ext uri="{FF2B5EF4-FFF2-40B4-BE49-F238E27FC236}">
                <a16:creationId xmlns:a16="http://schemas.microsoft.com/office/drawing/2014/main" id="{A932FF0A-8324-CF1C-D599-2FEEB21467A1}"/>
              </a:ext>
            </a:extLst>
          </p:cNvPr>
          <p:cNvGrpSpPr/>
          <p:nvPr/>
        </p:nvGrpSpPr>
        <p:grpSpPr>
          <a:xfrm>
            <a:off x="131198" y="431"/>
            <a:ext cx="9015516" cy="1060759"/>
            <a:chOff x="131197" y="430"/>
            <a:chExt cx="9015516" cy="1060759"/>
          </a:xfrm>
        </p:grpSpPr>
        <p:pic>
          <p:nvPicPr>
            <p:cNvPr id="15" name="Picture 14" descr="Logo&#10;&#10;Description automatically generated">
              <a:extLst>
                <a:ext uri="{FF2B5EF4-FFF2-40B4-BE49-F238E27FC236}">
                  <a16:creationId xmlns:a16="http://schemas.microsoft.com/office/drawing/2014/main" id="{4CD094C6-13AA-920E-F6DA-91E1C2E33A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6" name="Picture 15" descr="Logo&#10;&#10;Description automatically generated">
              <a:extLst>
                <a:ext uri="{FF2B5EF4-FFF2-40B4-BE49-F238E27FC236}">
                  <a16:creationId xmlns:a16="http://schemas.microsoft.com/office/drawing/2014/main" id="{BDCE9990-E0BB-F960-B9E2-55F08FA49F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7" name="Picture 8">
            <a:extLst>
              <a:ext uri="{FF2B5EF4-FFF2-40B4-BE49-F238E27FC236}">
                <a16:creationId xmlns:a16="http://schemas.microsoft.com/office/drawing/2014/main" id="{BF72D79A-4A61-9C01-011D-379895AAD8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47622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469577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560" y="957674"/>
            <a:ext cx="7071823" cy="3052624"/>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5081" y="1311934"/>
            <a:ext cx="970155" cy="1711227"/>
          </a:xfrm>
          <a:prstGeom prst="rect">
            <a:avLst/>
          </a:prstGeom>
          <a:effectLst>
            <a:outerShdw dist="88900" dir="2700000" algn="tl" rotWithShape="0">
              <a:prstClr val="black">
                <a:alpha val="5000"/>
              </a:prstClr>
            </a:outerShdw>
          </a:effectLst>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4240" y="1167230"/>
            <a:ext cx="821252" cy="1848726"/>
          </a:xfrm>
          <a:prstGeom prst="rect">
            <a:avLst/>
          </a:prstGeom>
          <a:effectLst>
            <a:outerShdw dist="88900" dir="2700000" algn="tl" rotWithShape="0">
              <a:prstClr val="black">
                <a:alpha val="5000"/>
              </a:prstClr>
            </a:outerShdw>
          </a:effectLst>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9664" y="1246956"/>
            <a:ext cx="772700" cy="1776206"/>
          </a:xfrm>
          <a:prstGeom prst="rect">
            <a:avLst/>
          </a:prstGeom>
          <a:effectLst>
            <a:outerShdw dist="88900" dir="2700000" algn="tl" rotWithShape="0">
              <a:prstClr val="black">
                <a:alpha val="5000"/>
              </a:prstClr>
            </a:outerShdw>
          </a:effectLst>
        </p:spPr>
      </p:pic>
      <p:sp>
        <p:nvSpPr>
          <p:cNvPr id="3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Slide Number Placeholder 5"/>
          <p:cNvSpPr txBox="1">
            <a:spLocks/>
          </p:cNvSpPr>
          <p:nvPr/>
        </p:nvSpPr>
        <p:spPr>
          <a:xfrm>
            <a:off x="87685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13</a:t>
            </a:r>
          </a:p>
        </p:txBody>
      </p:sp>
      <p:grpSp>
        <p:nvGrpSpPr>
          <p:cNvPr id="34" name="Group 33">
            <a:extLst>
              <a:ext uri="{FF2B5EF4-FFF2-40B4-BE49-F238E27FC236}">
                <a16:creationId xmlns:a16="http://schemas.microsoft.com/office/drawing/2014/main" id="{B4BC8324-0967-C0E0-5068-4DDFE97EE6D4}"/>
              </a:ext>
            </a:extLst>
          </p:cNvPr>
          <p:cNvGrpSpPr/>
          <p:nvPr/>
        </p:nvGrpSpPr>
        <p:grpSpPr>
          <a:xfrm>
            <a:off x="1237427" y="5411455"/>
            <a:ext cx="7402630" cy="883309"/>
            <a:chOff x="1237427" y="914612"/>
            <a:chExt cx="7402630" cy="883309"/>
          </a:xfrm>
        </p:grpSpPr>
        <p:sp>
          <p:nvSpPr>
            <p:cNvPr id="22" name="Rectangle 21">
              <a:extLst>
                <a:ext uri="{FF2B5EF4-FFF2-40B4-BE49-F238E27FC236}">
                  <a16:creationId xmlns:a16="http://schemas.microsoft.com/office/drawing/2014/main" id="{92BF20F5-E176-4F40-B4BB-D8931849A102}"/>
                </a:ext>
              </a:extLst>
            </p:cNvPr>
            <p:cNvSpPr/>
            <p:nvPr/>
          </p:nvSpPr>
          <p:spPr>
            <a:xfrm>
              <a:off x="1499985" y="1127880"/>
              <a:ext cx="7098182" cy="670041"/>
            </a:xfrm>
            <a:prstGeom prst="rect">
              <a:avLst/>
            </a:prstGeom>
            <a:solidFill>
              <a:schemeClr val="bg1"/>
            </a:solidFill>
            <a:ln>
              <a:solidFill>
                <a:srgbClr val="C4B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Rectangle 2"/>
            <p:cNvSpPr/>
            <p:nvPr/>
          </p:nvSpPr>
          <p:spPr>
            <a:xfrm>
              <a:off x="1595125" y="1169604"/>
              <a:ext cx="7044932" cy="584775"/>
            </a:xfrm>
            <a:prstGeom prst="rect">
              <a:avLst/>
            </a:prstGeom>
          </p:spPr>
          <p:txBody>
            <a:bodyPr wrap="square">
              <a:spAutoFit/>
            </a:bodyPr>
            <a:lstStyle/>
            <a:p>
              <a:pPr lvl="0" defTabSz="916093">
                <a:defRPr/>
              </a:pPr>
              <a:r>
                <a:rPr lang="en-US" sz="1600" i="1" kern="0" dirty="0">
                  <a:solidFill>
                    <a:prstClr val="black"/>
                  </a:solidFill>
                  <a:latin typeface="+mj-lt"/>
                </a:rPr>
                <a:t>Choose a risk factor. </a:t>
              </a:r>
              <a:r>
                <a:rPr lang="en-US" sz="1600" kern="0" dirty="0">
                  <a:solidFill>
                    <a:prstClr val="black"/>
                  </a:solidFill>
                  <a:latin typeface="+mj-lt"/>
                </a:rPr>
                <a:t>How could you use each step of </a:t>
              </a:r>
              <a:r>
                <a:rPr lang="en-US" sz="1600" b="1" kern="0" dirty="0">
                  <a:solidFill>
                    <a:prstClr val="black"/>
                  </a:solidFill>
                  <a:latin typeface="+mj-lt"/>
                </a:rPr>
                <a:t>ACE</a:t>
              </a:r>
              <a:r>
                <a:rPr lang="en-US" sz="1600" kern="0" dirty="0">
                  <a:solidFill>
                    <a:prstClr val="black"/>
                  </a:solidFill>
                  <a:latin typeface="+mj-lt"/>
                </a:rPr>
                <a:t> to help </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your Soldier, loved one, or a person from your Circle of Support to mitigate risk?</a:t>
              </a:r>
              <a:endParaRPr lang="en-US" sz="1600" kern="0" dirty="0">
                <a:solidFill>
                  <a:prstClr val="black"/>
                </a:solidFill>
                <a:latin typeface="+mj-lt"/>
              </a:endParaRP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7427" y="914612"/>
              <a:ext cx="511257" cy="511257"/>
            </a:xfrm>
            <a:prstGeom prst="rect">
              <a:avLst/>
            </a:prstGeom>
            <a:effectLst>
              <a:outerShdw dist="25400" dir="2700000" algn="tl" rotWithShape="0">
                <a:prstClr val="black">
                  <a:alpha val="15000"/>
                </a:prstClr>
              </a:outerShdw>
            </a:effectLst>
          </p:spPr>
        </p:pic>
      </p:grpSp>
      <p:sp>
        <p:nvSpPr>
          <p:cNvPr id="9" name="TextBox 8">
            <a:extLst>
              <a:ext uri="{FF2B5EF4-FFF2-40B4-BE49-F238E27FC236}">
                <a16:creationId xmlns:a16="http://schemas.microsoft.com/office/drawing/2014/main" id="{2DCB56AD-540E-F3D5-2726-66088B3943A7}"/>
              </a:ext>
            </a:extLst>
          </p:cNvPr>
          <p:cNvSpPr txBox="1"/>
          <p:nvPr/>
        </p:nvSpPr>
        <p:spPr>
          <a:xfrm>
            <a:off x="591754" y="4699439"/>
            <a:ext cx="2907654" cy="738664"/>
          </a:xfrm>
          <a:prstGeom prst="rect">
            <a:avLst/>
          </a:prstGeom>
          <a:noFill/>
        </p:spPr>
        <p:txBody>
          <a:bodyPr wrap="square" rtlCol="0">
            <a:spAutoFit/>
          </a:bodyPr>
          <a:lstStyle/>
          <a:p>
            <a:pPr marL="293688" lvl="1" indent="-293688">
              <a:buFont typeface="Arial" panose="020B0604020202020204" pitchFamily="34" charset="0"/>
              <a:buChar char="•"/>
            </a:pPr>
            <a:r>
              <a:rPr lang="en-US" sz="1400" dirty="0"/>
              <a:t>Avoiding friends or isolating </a:t>
            </a:r>
          </a:p>
          <a:p>
            <a:pPr marL="293688" lvl="1" indent="-293688">
              <a:buFont typeface="Arial" panose="020B0604020202020204" pitchFamily="34" charset="0"/>
              <a:buChar char="•"/>
            </a:pPr>
            <a:r>
              <a:rPr lang="en-US" sz="1400" dirty="0"/>
              <a:t>Dramatic mood changes</a:t>
            </a:r>
          </a:p>
          <a:p>
            <a:pPr marL="293688" lvl="1" indent="-293688">
              <a:buFont typeface="Arial" panose="020B0604020202020204" pitchFamily="34" charset="0"/>
              <a:buChar char="•"/>
            </a:pPr>
            <a:r>
              <a:rPr lang="en-US" sz="1400" dirty="0"/>
              <a:t>Anger or irritability</a:t>
            </a:r>
          </a:p>
        </p:txBody>
      </p:sp>
      <p:sp>
        <p:nvSpPr>
          <p:cNvPr id="10" name="TextBox 9">
            <a:extLst>
              <a:ext uri="{FF2B5EF4-FFF2-40B4-BE49-F238E27FC236}">
                <a16:creationId xmlns:a16="http://schemas.microsoft.com/office/drawing/2014/main" id="{20AD4BFE-5027-71FD-54B2-E12BD3C2F6FF}"/>
              </a:ext>
            </a:extLst>
          </p:cNvPr>
          <p:cNvSpPr txBox="1"/>
          <p:nvPr/>
        </p:nvSpPr>
        <p:spPr>
          <a:xfrm>
            <a:off x="2982135" y="4255175"/>
            <a:ext cx="3086101" cy="1169551"/>
          </a:xfrm>
          <a:prstGeom prst="rect">
            <a:avLst/>
          </a:prstGeom>
          <a:noFill/>
        </p:spPr>
        <p:txBody>
          <a:bodyPr wrap="square" rtlCol="0">
            <a:spAutoFit/>
          </a:bodyPr>
          <a:lstStyle/>
          <a:p>
            <a:pPr marL="742950" lvl="1" indent="-285750">
              <a:buFont typeface="Arial" panose="020B0604020202020204" pitchFamily="34" charset="0"/>
              <a:buChar char="•"/>
            </a:pPr>
            <a:r>
              <a:rPr lang="en-US" sz="1400" dirty="0"/>
              <a:t>Anxiety or depression</a:t>
            </a:r>
          </a:p>
          <a:p>
            <a:pPr marL="742950" lvl="1" indent="-285750">
              <a:buFont typeface="Arial" panose="020B0604020202020204" pitchFamily="34" charset="0"/>
              <a:buChar char="•"/>
            </a:pPr>
            <a:r>
              <a:rPr lang="en-US" sz="1400" dirty="0"/>
              <a:t>Inability to sleep</a:t>
            </a:r>
          </a:p>
          <a:p>
            <a:pPr marL="742950" lvl="1" indent="-285750">
              <a:buFont typeface="Arial" panose="020B0604020202020204" pitchFamily="34" charset="0"/>
              <a:buChar char="•"/>
            </a:pPr>
            <a:r>
              <a:rPr lang="en-US" sz="1400" dirty="0"/>
              <a:t>Poor coping mechanisms</a:t>
            </a:r>
          </a:p>
          <a:p>
            <a:pPr marL="742950" lvl="1" indent="-285750">
              <a:buFont typeface="Arial" panose="020B0604020202020204" pitchFamily="34" charset="0"/>
              <a:buChar char="•"/>
            </a:pPr>
            <a:r>
              <a:rPr lang="en-US" sz="1400" dirty="0"/>
              <a:t>Family/loved one’s history of suicide</a:t>
            </a:r>
          </a:p>
        </p:txBody>
      </p:sp>
      <p:sp>
        <p:nvSpPr>
          <p:cNvPr id="6" name="Rectangle 5">
            <a:extLst>
              <a:ext uri="{FF2B5EF4-FFF2-40B4-BE49-F238E27FC236}">
                <a16:creationId xmlns:a16="http://schemas.microsoft.com/office/drawing/2014/main" id="{46A4EFAC-FE74-8739-89F2-4DE827E7FF61}"/>
              </a:ext>
            </a:extLst>
          </p:cNvPr>
          <p:cNvSpPr/>
          <p:nvPr/>
        </p:nvSpPr>
        <p:spPr>
          <a:xfrm>
            <a:off x="924559" y="4245960"/>
            <a:ext cx="2255059" cy="385732"/>
          </a:xfrm>
          <a:prstGeom prst="rect">
            <a:avLst/>
          </a:prstGeom>
          <a:solidFill>
            <a:srgbClr val="FECB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TextBox 6">
            <a:extLst>
              <a:ext uri="{FF2B5EF4-FFF2-40B4-BE49-F238E27FC236}">
                <a16:creationId xmlns:a16="http://schemas.microsoft.com/office/drawing/2014/main" id="{019B087B-6FC4-3817-B109-45F300564E69}"/>
              </a:ext>
            </a:extLst>
          </p:cNvPr>
          <p:cNvSpPr txBox="1"/>
          <p:nvPr/>
        </p:nvSpPr>
        <p:spPr>
          <a:xfrm>
            <a:off x="497878" y="4282879"/>
            <a:ext cx="3443245" cy="348813"/>
          </a:xfrm>
          <a:prstGeom prst="rect">
            <a:avLst/>
          </a:prstGeom>
          <a:noFill/>
        </p:spPr>
        <p:txBody>
          <a:bodyPr wrap="square" rtlCol="0">
            <a:spAutoFit/>
          </a:bodyPr>
          <a:lstStyle/>
          <a:p>
            <a:pPr algn="ctr">
              <a:lnSpc>
                <a:spcPts val="2000"/>
              </a:lnSpc>
            </a:pPr>
            <a:r>
              <a:rPr lang="en-US" sz="2000" b="1" dirty="0">
                <a:latin typeface="Arial" panose="020B0604020202020204" pitchFamily="34" charset="0"/>
              </a:rPr>
              <a:t>RISK FACTORS</a:t>
            </a:r>
          </a:p>
        </p:txBody>
      </p:sp>
      <p:pic>
        <p:nvPicPr>
          <p:cNvPr id="24" name="Picture 23" descr="A close up of a triangle&#10;&#10;Description automatically generated">
            <a:extLst>
              <a:ext uri="{FF2B5EF4-FFF2-40B4-BE49-F238E27FC236}">
                <a16:creationId xmlns:a16="http://schemas.microsoft.com/office/drawing/2014/main" id="{0F59FECE-0414-597A-2784-1BC209B5FE0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878" y="4136154"/>
            <a:ext cx="635995" cy="566222"/>
          </a:xfrm>
          <a:prstGeom prst="rect">
            <a:avLst/>
          </a:prstGeom>
        </p:spPr>
      </p:pic>
      <p:sp>
        <p:nvSpPr>
          <p:cNvPr id="33" name="TextBox 32">
            <a:extLst>
              <a:ext uri="{FF2B5EF4-FFF2-40B4-BE49-F238E27FC236}">
                <a16:creationId xmlns:a16="http://schemas.microsoft.com/office/drawing/2014/main" id="{D3840D4D-084B-9F49-F53C-AB93B5E242FA}"/>
              </a:ext>
            </a:extLst>
          </p:cNvPr>
          <p:cNvSpPr txBox="1"/>
          <p:nvPr/>
        </p:nvSpPr>
        <p:spPr>
          <a:xfrm>
            <a:off x="5427555" y="4264555"/>
            <a:ext cx="3086101" cy="1384995"/>
          </a:xfrm>
          <a:prstGeom prst="rect">
            <a:avLst/>
          </a:prstGeom>
          <a:noFill/>
        </p:spPr>
        <p:txBody>
          <a:bodyPr wrap="square" rtlCol="0">
            <a:spAutoFit/>
          </a:bodyPr>
          <a:lstStyle/>
          <a:p>
            <a:pPr marL="742950" lvl="1" indent="-285750">
              <a:buFont typeface="Arial" panose="020B0604020202020204" pitchFamily="34" charset="0"/>
              <a:buChar char="•"/>
            </a:pPr>
            <a:r>
              <a:rPr lang="en-US" sz="1400" dirty="0"/>
              <a:t>Being bullied or discriminated against</a:t>
            </a:r>
          </a:p>
          <a:p>
            <a:pPr marL="742950" lvl="1" indent="-285750">
              <a:buFont typeface="Arial" panose="020B0604020202020204" pitchFamily="34" charset="0"/>
              <a:buChar char="•"/>
            </a:pPr>
            <a:r>
              <a:rPr lang="en-US" sz="1400" dirty="0"/>
              <a:t>Loss, conflict, change in relationships</a:t>
            </a:r>
          </a:p>
          <a:p>
            <a:pPr marL="742950" lvl="1" indent="-285750">
              <a:buFont typeface="Arial" panose="020B0604020202020204" pitchFamily="34" charset="0"/>
              <a:buChar char="•"/>
            </a:pPr>
            <a:r>
              <a:rPr lang="en-US" sz="1400" dirty="0"/>
              <a:t>Job/financial problems</a:t>
            </a:r>
          </a:p>
          <a:p>
            <a:pPr marL="742950" lvl="1" indent="-285750">
              <a:buFont typeface="Arial" panose="020B0604020202020204" pitchFamily="34" charset="0"/>
              <a:buChar char="•"/>
            </a:pPr>
            <a:endParaRPr lang="en-US" sz="1400" dirty="0"/>
          </a:p>
        </p:txBody>
      </p:sp>
      <p:pic>
        <p:nvPicPr>
          <p:cNvPr id="11" name="Picture 8">
            <a:extLst>
              <a:ext uri="{FF2B5EF4-FFF2-40B4-BE49-F238E27FC236}">
                <a16:creationId xmlns:a16="http://schemas.microsoft.com/office/drawing/2014/main" id="{A2E68FC1-E3EF-5E5D-B2D2-0EF3EA5821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a:extLst>
              <a:ext uri="{FF2B5EF4-FFF2-40B4-BE49-F238E27FC236}">
                <a16:creationId xmlns:a16="http://schemas.microsoft.com/office/drawing/2014/main" id="{C04352D0-402A-ED8F-0C73-377C185AE6F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4F97ED1F-4406-AB76-D037-9F0D9B249142}"/>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3">
            <a:extLst>
              <a:ext uri="{FF2B5EF4-FFF2-40B4-BE49-F238E27FC236}">
                <a16:creationId xmlns:a16="http://schemas.microsoft.com/office/drawing/2014/main" id="{AED7B9FC-C52C-5F48-0E14-B75FBEA4B260}"/>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Use ACE to Mitigate Risks</a:t>
            </a:r>
          </a:p>
        </p:txBody>
      </p:sp>
      <p:grpSp>
        <p:nvGrpSpPr>
          <p:cNvPr id="25" name="Group 24">
            <a:extLst>
              <a:ext uri="{FF2B5EF4-FFF2-40B4-BE49-F238E27FC236}">
                <a16:creationId xmlns:a16="http://schemas.microsoft.com/office/drawing/2014/main" id="{7B1DF782-F3A2-7538-8356-E3D81342723A}"/>
              </a:ext>
            </a:extLst>
          </p:cNvPr>
          <p:cNvGrpSpPr/>
          <p:nvPr/>
        </p:nvGrpSpPr>
        <p:grpSpPr>
          <a:xfrm>
            <a:off x="131198" y="431"/>
            <a:ext cx="9015516" cy="1060759"/>
            <a:chOff x="131197" y="430"/>
            <a:chExt cx="9015516" cy="1060759"/>
          </a:xfrm>
        </p:grpSpPr>
        <p:pic>
          <p:nvPicPr>
            <p:cNvPr id="28" name="Picture 27" descr="Logo&#10;&#10;Description automatically generated">
              <a:extLst>
                <a:ext uri="{FF2B5EF4-FFF2-40B4-BE49-F238E27FC236}">
                  <a16:creationId xmlns:a16="http://schemas.microsoft.com/office/drawing/2014/main" id="{7645E922-A71B-EC78-5D5C-F0C1C82E7BC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29" name="Picture 28" descr="Logo&#10;&#10;Description automatically generated">
              <a:extLst>
                <a:ext uri="{FF2B5EF4-FFF2-40B4-BE49-F238E27FC236}">
                  <a16:creationId xmlns:a16="http://schemas.microsoft.com/office/drawing/2014/main" id="{43668A1E-61AD-2501-CB17-443E2DE0B18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30" name="Picture 8">
            <a:extLst>
              <a:ext uri="{FF2B5EF4-FFF2-40B4-BE49-F238E27FC236}">
                <a16:creationId xmlns:a16="http://schemas.microsoft.com/office/drawing/2014/main" id="{13601BB7-3527-DE34-D558-4AAC1515AA6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a:extLst>
              <a:ext uri="{FF2B5EF4-FFF2-40B4-BE49-F238E27FC236}">
                <a16:creationId xmlns:a16="http://schemas.microsoft.com/office/drawing/2014/main" id="{0D70CF9E-C8E1-32D3-9037-880A4018815E}"/>
              </a:ext>
            </a:extLst>
          </p:cNvPr>
          <p:cNvSpPr txBox="1"/>
          <p:nvPr/>
        </p:nvSpPr>
        <p:spPr>
          <a:xfrm>
            <a:off x="1232934" y="3063017"/>
            <a:ext cx="1793733" cy="1015663"/>
          </a:xfrm>
          <a:prstGeom prst="rect">
            <a:avLst/>
          </a:prstGeom>
          <a:noFill/>
        </p:spPr>
        <p:txBody>
          <a:bodyPr wrap="square" rtlCol="0">
            <a:spAutoFit/>
          </a:bodyPr>
          <a:lstStyle/>
          <a:p>
            <a:pPr algn="ctr"/>
            <a:r>
              <a:rPr lang="en-US" sz="1500" b="1" dirty="0">
                <a:solidFill>
                  <a:srgbClr val="F1CA31"/>
                </a:solidFill>
              </a:rPr>
              <a:t>ASK</a:t>
            </a:r>
            <a:r>
              <a:rPr lang="en-US" sz="1500" dirty="0">
                <a:solidFill>
                  <a:schemeClr val="bg1"/>
                </a:solidFill>
              </a:rPr>
              <a:t> if they are okay and if you can help</a:t>
            </a:r>
          </a:p>
          <a:p>
            <a:pPr algn="ctr"/>
            <a:endParaRPr lang="en-US" sz="1500" dirty="0">
              <a:solidFill>
                <a:schemeClr val="bg1"/>
              </a:solidFill>
            </a:endParaRPr>
          </a:p>
        </p:txBody>
      </p:sp>
      <p:sp>
        <p:nvSpPr>
          <p:cNvPr id="39" name="TextBox 38">
            <a:extLst>
              <a:ext uri="{FF2B5EF4-FFF2-40B4-BE49-F238E27FC236}">
                <a16:creationId xmlns:a16="http://schemas.microsoft.com/office/drawing/2014/main" id="{AB16C908-2E81-CA28-4700-CCBA1E11D9C1}"/>
              </a:ext>
            </a:extLst>
          </p:cNvPr>
          <p:cNvSpPr txBox="1"/>
          <p:nvPr/>
        </p:nvSpPr>
        <p:spPr>
          <a:xfrm>
            <a:off x="3535797" y="3072632"/>
            <a:ext cx="1828800" cy="1015663"/>
          </a:xfrm>
          <a:prstGeom prst="rect">
            <a:avLst/>
          </a:prstGeom>
          <a:noFill/>
        </p:spPr>
        <p:txBody>
          <a:bodyPr wrap="square" rtlCol="0">
            <a:spAutoFit/>
          </a:bodyPr>
          <a:lstStyle/>
          <a:p>
            <a:pPr algn="ctr"/>
            <a:r>
              <a:rPr lang="en-US" sz="1500" dirty="0">
                <a:solidFill>
                  <a:schemeClr val="bg1"/>
                </a:solidFill>
              </a:rPr>
              <a:t>Show you </a:t>
            </a:r>
            <a:r>
              <a:rPr lang="en-US" sz="1500" b="1" dirty="0">
                <a:solidFill>
                  <a:srgbClr val="F1CA31"/>
                </a:solidFill>
              </a:rPr>
              <a:t>CARE</a:t>
            </a:r>
            <a:r>
              <a:rPr lang="en-US" sz="1500" dirty="0">
                <a:solidFill>
                  <a:schemeClr val="bg1"/>
                </a:solidFill>
              </a:rPr>
              <a:t> by listening to their problem</a:t>
            </a:r>
          </a:p>
          <a:p>
            <a:pPr algn="ctr"/>
            <a:endParaRPr lang="en-US" sz="1500" dirty="0">
              <a:solidFill>
                <a:schemeClr val="bg1"/>
              </a:solidFill>
            </a:endParaRPr>
          </a:p>
        </p:txBody>
      </p:sp>
      <p:sp>
        <p:nvSpPr>
          <p:cNvPr id="40" name="TextBox 39">
            <a:extLst>
              <a:ext uri="{FF2B5EF4-FFF2-40B4-BE49-F238E27FC236}">
                <a16:creationId xmlns:a16="http://schemas.microsoft.com/office/drawing/2014/main" id="{3A56C0B8-BCD4-EEE5-5FB8-684ADCBA1C5F}"/>
              </a:ext>
            </a:extLst>
          </p:cNvPr>
          <p:cNvSpPr txBox="1"/>
          <p:nvPr/>
        </p:nvSpPr>
        <p:spPr>
          <a:xfrm>
            <a:off x="5889017" y="3072633"/>
            <a:ext cx="1732481" cy="1015663"/>
          </a:xfrm>
          <a:prstGeom prst="rect">
            <a:avLst/>
          </a:prstGeom>
          <a:noFill/>
        </p:spPr>
        <p:txBody>
          <a:bodyPr wrap="square" rtlCol="0">
            <a:spAutoFit/>
          </a:bodyPr>
          <a:lstStyle/>
          <a:p>
            <a:pPr algn="ctr"/>
            <a:r>
              <a:rPr lang="en-US" sz="1500" b="1" dirty="0">
                <a:solidFill>
                  <a:srgbClr val="F1CA31"/>
                </a:solidFill>
              </a:rPr>
              <a:t>ESCORT</a:t>
            </a:r>
            <a:r>
              <a:rPr lang="en-US" sz="1500" dirty="0">
                <a:solidFill>
                  <a:schemeClr val="bg1"/>
                </a:solidFill>
              </a:rPr>
              <a:t> them to an appropriate helping resource</a:t>
            </a:r>
          </a:p>
          <a:p>
            <a:pPr algn="ctr"/>
            <a:endParaRPr lang="en-US" sz="1500" dirty="0">
              <a:solidFill>
                <a:schemeClr val="bg1"/>
              </a:solidFill>
            </a:endParaRPr>
          </a:p>
        </p:txBody>
      </p:sp>
      <p:cxnSp>
        <p:nvCxnSpPr>
          <p:cNvPr id="41" name="Straight Connector 40">
            <a:extLst>
              <a:ext uri="{FF2B5EF4-FFF2-40B4-BE49-F238E27FC236}">
                <a16:creationId xmlns:a16="http://schemas.microsoft.com/office/drawing/2014/main" id="{E4D2183C-08AE-117A-88FE-2F2873657FE3}"/>
              </a:ext>
            </a:extLst>
          </p:cNvPr>
          <p:cNvCxnSpPr>
            <a:cxnSpLocks/>
          </p:cNvCxnSpPr>
          <p:nvPr/>
        </p:nvCxnSpPr>
        <p:spPr>
          <a:xfrm>
            <a:off x="3507512" y="3005686"/>
            <a:ext cx="1890251" cy="174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7F029DB-12CA-E222-3A87-B9D41A9A7E0C}"/>
              </a:ext>
            </a:extLst>
          </p:cNvPr>
          <p:cNvCxnSpPr>
            <a:cxnSpLocks/>
          </p:cNvCxnSpPr>
          <p:nvPr/>
        </p:nvCxnSpPr>
        <p:spPr>
          <a:xfrm>
            <a:off x="5804898" y="3019198"/>
            <a:ext cx="1900720" cy="39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427DD29-69C7-7D41-4D09-3010AE5270BF}"/>
              </a:ext>
            </a:extLst>
          </p:cNvPr>
          <p:cNvCxnSpPr>
            <a:cxnSpLocks/>
          </p:cNvCxnSpPr>
          <p:nvPr/>
        </p:nvCxnSpPr>
        <p:spPr>
          <a:xfrm>
            <a:off x="1191802" y="3005686"/>
            <a:ext cx="1875999"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48229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4117119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62714"/>
            <a:ext cx="9144000" cy="5513690"/>
          </a:xfrm>
          <a:prstGeom prst="rect">
            <a:avLst/>
          </a:prstGeom>
        </p:spPr>
      </p:pic>
      <p:sp>
        <p:nvSpPr>
          <p:cNvPr id="26"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Slide Number Placeholder 5"/>
          <p:cNvSpPr txBox="1">
            <a:spLocks/>
          </p:cNvSpPr>
          <p:nvPr/>
        </p:nvSpPr>
        <p:spPr>
          <a:xfrm>
            <a:off x="87558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14</a:t>
            </a:r>
          </a:p>
        </p:txBody>
      </p:sp>
      <p:sp>
        <p:nvSpPr>
          <p:cNvPr id="3" name="Rectangle 2"/>
          <p:cNvSpPr/>
          <p:nvPr/>
        </p:nvSpPr>
        <p:spPr>
          <a:xfrm>
            <a:off x="1357843" y="1457188"/>
            <a:ext cx="5081057" cy="2862322"/>
          </a:xfrm>
          <a:prstGeom prst="rect">
            <a:avLst/>
          </a:prstGeom>
        </p:spPr>
        <p:txBody>
          <a:bodyPr wrap="square">
            <a:spAutoFit/>
          </a:bodyPr>
          <a:lstStyle/>
          <a:p>
            <a:pPr lvl="0" defTabSz="916093">
              <a:defRPr/>
            </a:pPr>
            <a:r>
              <a:rPr lang="en-US" kern="0" dirty="0">
                <a:solidFill>
                  <a:prstClr val="black"/>
                </a:solidFill>
              </a:rPr>
              <a:t>What </a:t>
            </a:r>
            <a:r>
              <a:rPr lang="en-US" b="1" kern="0" dirty="0">
                <a:solidFill>
                  <a:prstClr val="black"/>
                </a:solidFill>
              </a:rPr>
              <a:t>risk factor </a:t>
            </a:r>
            <a:r>
              <a:rPr lang="en-US" kern="0" dirty="0">
                <a:solidFill>
                  <a:prstClr val="black"/>
                </a:solidFill>
              </a:rPr>
              <a:t>did you choose to discuss, and how could you use each step of ACE to help someone mitigate their risk?</a:t>
            </a:r>
          </a:p>
          <a:p>
            <a:pPr lvl="0" defTabSz="916093">
              <a:defRPr/>
            </a:pPr>
            <a:endParaRPr lang="en-US" kern="0" dirty="0">
              <a:solidFill>
                <a:prstClr val="black"/>
              </a:solidFill>
            </a:endParaRPr>
          </a:p>
          <a:p>
            <a:pPr defTabSz="916093">
              <a:defRPr/>
            </a:pPr>
            <a:r>
              <a:rPr lang="en-US" dirty="0">
                <a:solidFill>
                  <a:prstClr val="black"/>
                </a:solidFill>
                <a:latin typeface="Arial" panose="020B0604020202020204" pitchFamily="34" charset="0"/>
                <a:cs typeface="Arial" panose="020B0604020202020204" pitchFamily="34" charset="0"/>
              </a:rPr>
              <a:t>When using ACE to mitigate risk, how might that also be strengthening a protective factor?</a:t>
            </a:r>
          </a:p>
          <a:p>
            <a:pPr defTabSz="916093">
              <a:defRPr/>
            </a:pPr>
            <a:endParaRPr lang="en-US" kern="0" dirty="0">
              <a:solidFill>
                <a:prstClr val="black"/>
              </a:solidFill>
              <a:latin typeface="Arial" panose="020B0604020202020204" pitchFamily="34" charset="0"/>
              <a:cs typeface="Arial" panose="020B0604020202020204" pitchFamily="34" charset="0"/>
            </a:endParaRPr>
          </a:p>
          <a:p>
            <a:pPr defTabSz="916093">
              <a:defRPr/>
            </a:pPr>
            <a:r>
              <a:rPr lang="en-US" dirty="0">
                <a:solidFill>
                  <a:schemeClr val="dk1"/>
                </a:solidFill>
                <a:latin typeface="Arial" panose="020B0604020202020204" pitchFamily="34" charset="0"/>
                <a:cs typeface="Arial" panose="020B0604020202020204" pitchFamily="34" charset="0"/>
              </a:rPr>
              <a:t>Using ACE at the sign of concern can stop some problems and stressors from growing and becoming overwhelming to the point of crisis. </a:t>
            </a:r>
            <a:endParaRPr lang="en-US" kern="0" dirty="0">
              <a:latin typeface="Arial" panose="020B0604020202020204" pitchFamily="34" charset="0"/>
              <a:cs typeface="Arial" panose="020B0604020202020204" pitchFamily="34" charset="0"/>
            </a:endParaRPr>
          </a:p>
        </p:txBody>
      </p:sp>
      <p:pic>
        <p:nvPicPr>
          <p:cNvPr id="9" name="Picture 8" descr="A close up of a green traffic light&#10;&#10;Description automatically generated">
            <a:extLst>
              <a:ext uri="{FF2B5EF4-FFF2-40B4-BE49-F238E27FC236}">
                <a16:creationId xmlns:a16="http://schemas.microsoft.com/office/drawing/2014/main" id="{8A97346C-575B-4006-AD2E-058F715AD74F}"/>
              </a:ext>
            </a:extLst>
          </p:cNvPr>
          <p:cNvPicPr>
            <a:picLocks noChangeAspect="1"/>
          </p:cNvPicPr>
          <p:nvPr/>
        </p:nvPicPr>
        <p:blipFill rotWithShape="1">
          <a:blip r:embed="rId4"/>
          <a:srcRect l="27351" r="29298" b="7143"/>
          <a:stretch/>
        </p:blipFill>
        <p:spPr>
          <a:xfrm flipH="1">
            <a:off x="7255226" y="2205442"/>
            <a:ext cx="1888774" cy="4404469"/>
          </a:xfrm>
          <a:prstGeom prst="rect">
            <a:avLst/>
          </a:prstGeom>
        </p:spPr>
      </p:pic>
      <p:pic>
        <p:nvPicPr>
          <p:cNvPr id="6" name="Picture 8">
            <a:extLst>
              <a:ext uri="{FF2B5EF4-FFF2-40B4-BE49-F238E27FC236}">
                <a16:creationId xmlns:a16="http://schemas.microsoft.com/office/drawing/2014/main" id="{FF4DEB88-C064-D4C2-913D-48A73162DE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a:extLst>
              <a:ext uri="{FF2B5EF4-FFF2-40B4-BE49-F238E27FC236}">
                <a16:creationId xmlns:a16="http://schemas.microsoft.com/office/drawing/2014/main" id="{2D92AC02-3689-CDE3-5FCA-1C6749E9EB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817248C2-E3D5-07E3-71BB-C217D3F1C115}"/>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3">
            <a:extLst>
              <a:ext uri="{FF2B5EF4-FFF2-40B4-BE49-F238E27FC236}">
                <a16:creationId xmlns:a16="http://schemas.microsoft.com/office/drawing/2014/main" id="{923EFF60-A7EC-BC03-9EEA-0B99AEFA20FA}"/>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Debrief: Identify and Mitigate Risks</a:t>
            </a:r>
          </a:p>
        </p:txBody>
      </p:sp>
      <p:grpSp>
        <p:nvGrpSpPr>
          <p:cNvPr id="12" name="Group 11">
            <a:extLst>
              <a:ext uri="{FF2B5EF4-FFF2-40B4-BE49-F238E27FC236}">
                <a16:creationId xmlns:a16="http://schemas.microsoft.com/office/drawing/2014/main" id="{DB51B378-FE25-5C5A-5A36-151551E8F870}"/>
              </a:ext>
            </a:extLst>
          </p:cNvPr>
          <p:cNvGrpSpPr/>
          <p:nvPr/>
        </p:nvGrpSpPr>
        <p:grpSpPr>
          <a:xfrm>
            <a:off x="131198" y="431"/>
            <a:ext cx="9015516" cy="1060759"/>
            <a:chOff x="131197" y="430"/>
            <a:chExt cx="9015516" cy="1060759"/>
          </a:xfrm>
        </p:grpSpPr>
        <p:pic>
          <p:nvPicPr>
            <p:cNvPr id="13" name="Picture 12" descr="Logo&#10;&#10;Description automatically generated">
              <a:extLst>
                <a:ext uri="{FF2B5EF4-FFF2-40B4-BE49-F238E27FC236}">
                  <a16:creationId xmlns:a16="http://schemas.microsoft.com/office/drawing/2014/main" id="{2DF175BA-B0F3-CF42-4A61-0A3FC41443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4" name="Picture 13" descr="Logo&#10;&#10;Description automatically generated">
              <a:extLst>
                <a:ext uri="{FF2B5EF4-FFF2-40B4-BE49-F238E27FC236}">
                  <a16:creationId xmlns:a16="http://schemas.microsoft.com/office/drawing/2014/main" id="{924F581B-2B64-0066-8AC4-2164985DCA5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5" name="Picture 8">
            <a:extLst>
              <a:ext uri="{FF2B5EF4-FFF2-40B4-BE49-F238E27FC236}">
                <a16:creationId xmlns:a16="http://schemas.microsoft.com/office/drawing/2014/main" id="{CFA44503-AE78-1778-FF57-1C8D587FEC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88164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968694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5716545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4668"/>
            <a:ext cx="9144000" cy="5715483"/>
          </a:xfrm>
          <a:prstGeom prst="rect">
            <a:avLst/>
          </a:prstGeom>
        </p:spPr>
      </p:pic>
      <p:sp>
        <p:nvSpPr>
          <p:cNvPr id="28" name="Rectangle 27">
            <a:extLst>
              <a:ext uri="{FF2B5EF4-FFF2-40B4-BE49-F238E27FC236}">
                <a16:creationId xmlns:a16="http://schemas.microsoft.com/office/drawing/2014/main" id="{892B7267-F2CE-47A1-85A1-80353C2F3B77}"/>
              </a:ext>
            </a:extLst>
          </p:cNvPr>
          <p:cNvSpPr/>
          <p:nvPr/>
        </p:nvSpPr>
        <p:spPr>
          <a:xfrm>
            <a:off x="1013745" y="2459270"/>
            <a:ext cx="7612716" cy="37661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2" name="TextBox 31">
            <a:extLst>
              <a:ext uri="{FF2B5EF4-FFF2-40B4-BE49-F238E27FC236}">
                <a16:creationId xmlns:a16="http://schemas.microsoft.com/office/drawing/2014/main" id="{463CE7D2-CE32-4BDF-98E6-8C5F0CA5A68F}"/>
              </a:ext>
            </a:extLst>
          </p:cNvPr>
          <p:cNvSpPr txBox="1"/>
          <p:nvPr/>
        </p:nvSpPr>
        <p:spPr>
          <a:xfrm>
            <a:off x="1525827" y="1277256"/>
            <a:ext cx="5869322" cy="707886"/>
          </a:xfrm>
          <a:prstGeom prst="rect">
            <a:avLst/>
          </a:prstGeom>
          <a:noFill/>
        </p:spPr>
        <p:txBody>
          <a:bodyPr wrap="square" rtlCol="0">
            <a:spAutoFit/>
          </a:bodyPr>
          <a:lstStyle/>
          <a:p>
            <a:r>
              <a:rPr lang="en-US" sz="2000" dirty="0">
                <a:latin typeface="Arial" panose="020B0604020202020204" pitchFamily="34" charset="0"/>
              </a:rPr>
              <a:t>There are signs that may indicate someone is contemplating suicide. </a:t>
            </a:r>
          </a:p>
        </p:txBody>
      </p:sp>
      <p:sp>
        <p:nvSpPr>
          <p:cNvPr id="33" name="Rectangle 32">
            <a:extLst>
              <a:ext uri="{FF2B5EF4-FFF2-40B4-BE49-F238E27FC236}">
                <a16:creationId xmlns:a16="http://schemas.microsoft.com/office/drawing/2014/main" id="{7BB38FDF-6C02-47DE-B983-A26F806D63EC}"/>
              </a:ext>
            </a:extLst>
          </p:cNvPr>
          <p:cNvSpPr/>
          <p:nvPr/>
        </p:nvSpPr>
        <p:spPr>
          <a:xfrm>
            <a:off x="3629422" y="4603109"/>
            <a:ext cx="4863689" cy="75188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5" name="TextBox 34">
            <a:extLst>
              <a:ext uri="{FF2B5EF4-FFF2-40B4-BE49-F238E27FC236}">
                <a16:creationId xmlns:a16="http://schemas.microsoft.com/office/drawing/2014/main" id="{75AE2224-BAE5-4B98-B0BC-009373D5DB20}"/>
              </a:ext>
            </a:extLst>
          </p:cNvPr>
          <p:cNvSpPr txBox="1"/>
          <p:nvPr/>
        </p:nvSpPr>
        <p:spPr>
          <a:xfrm>
            <a:off x="3747769" y="4669612"/>
            <a:ext cx="4663441" cy="584775"/>
          </a:xfrm>
          <a:prstGeom prst="rect">
            <a:avLst/>
          </a:prstGeom>
          <a:noFill/>
        </p:spPr>
        <p:txBody>
          <a:bodyPr wrap="square" rtlCol="0">
            <a:spAutoFit/>
          </a:bodyPr>
          <a:lstStyle/>
          <a:p>
            <a:r>
              <a:rPr lang="en-US" sz="1600" dirty="0">
                <a:latin typeface="Arial" panose="020B0604020202020204" pitchFamily="34" charset="0"/>
              </a:rPr>
              <a:t>If you see a red flag (a warning sign or a sense something is “off”), take immediate action.</a:t>
            </a:r>
          </a:p>
        </p:txBody>
      </p:sp>
      <p:sp>
        <p:nvSpPr>
          <p:cNvPr id="36" name="TextBox 35"/>
          <p:cNvSpPr txBox="1"/>
          <p:nvPr/>
        </p:nvSpPr>
        <p:spPr>
          <a:xfrm>
            <a:off x="831257" y="3012114"/>
            <a:ext cx="3498955" cy="1200329"/>
          </a:xfrm>
          <a:prstGeom prst="rect">
            <a:avLst/>
          </a:prstGeom>
          <a:noFill/>
        </p:spPr>
        <p:txBody>
          <a:bodyPr wrap="square" rtlCol="0">
            <a:spAutoFit/>
          </a:bodyPr>
          <a:lstStyle/>
          <a:p>
            <a:pPr marL="742950" lvl="1" indent="-285750">
              <a:buFont typeface="Arial" panose="020B0604020202020204" pitchFamily="34" charset="0"/>
              <a:buChar char="•"/>
            </a:pPr>
            <a:r>
              <a:rPr lang="en-US" dirty="0">
                <a:solidFill>
                  <a:schemeClr val="bg1"/>
                </a:solidFill>
              </a:rPr>
              <a:t>Talking about death</a:t>
            </a:r>
          </a:p>
          <a:p>
            <a:pPr marL="742950" lvl="1" indent="-285750">
              <a:buFont typeface="Arial" panose="020B0604020202020204" pitchFamily="34" charset="0"/>
              <a:buChar char="•"/>
            </a:pPr>
            <a:r>
              <a:rPr lang="en-US" dirty="0">
                <a:solidFill>
                  <a:schemeClr val="bg1"/>
                </a:solidFill>
              </a:rPr>
              <a:t>Giving belongings away</a:t>
            </a:r>
          </a:p>
          <a:p>
            <a:pPr marL="742950" lvl="1" indent="-285750">
              <a:buFont typeface="Arial" panose="020B0604020202020204" pitchFamily="34" charset="0"/>
              <a:buChar char="•"/>
            </a:pPr>
            <a:r>
              <a:rPr lang="en-US" dirty="0">
                <a:solidFill>
                  <a:schemeClr val="bg1"/>
                </a:solidFill>
              </a:rPr>
              <a:t>Talking about harming oneself</a:t>
            </a:r>
          </a:p>
        </p:txBody>
      </p:sp>
      <p:sp>
        <p:nvSpPr>
          <p:cNvPr id="37" name="TextBox 36"/>
          <p:cNvSpPr txBox="1"/>
          <p:nvPr/>
        </p:nvSpPr>
        <p:spPr>
          <a:xfrm>
            <a:off x="4561009" y="3056564"/>
            <a:ext cx="4352193" cy="646331"/>
          </a:xfrm>
          <a:prstGeom prst="rect">
            <a:avLst/>
          </a:prstGeom>
          <a:noFill/>
        </p:spPr>
        <p:txBody>
          <a:bodyPr wrap="square" rtlCol="0">
            <a:spAutoFit/>
          </a:bodyPr>
          <a:lstStyle/>
          <a:p>
            <a:pPr marL="742950" lvl="1" indent="-285750">
              <a:buFont typeface="Arial" panose="020B0604020202020204" pitchFamily="34" charset="0"/>
              <a:buChar char="•"/>
            </a:pPr>
            <a:r>
              <a:rPr lang="en-US" dirty="0">
                <a:solidFill>
                  <a:schemeClr val="bg1"/>
                </a:solidFill>
              </a:rPr>
              <a:t>Regularly isolating</a:t>
            </a:r>
          </a:p>
          <a:p>
            <a:pPr marL="742950" lvl="1" indent="-285750">
              <a:buFont typeface="Arial" panose="020B0604020202020204" pitchFamily="34" charset="0"/>
              <a:buChar char="•"/>
            </a:pPr>
            <a:r>
              <a:rPr lang="en-US" dirty="0">
                <a:solidFill>
                  <a:schemeClr val="bg1"/>
                </a:solidFill>
              </a:rPr>
              <a:t>Change in behavior</a:t>
            </a:r>
          </a:p>
        </p:txBody>
      </p:sp>
      <p:pic>
        <p:nvPicPr>
          <p:cNvPr id="47" name="Picture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718" y="2111386"/>
            <a:ext cx="1029190" cy="1044887"/>
          </a:xfrm>
          <a:prstGeom prst="rect">
            <a:avLst/>
          </a:prstGeom>
        </p:spPr>
      </p:pic>
      <p:sp>
        <p:nvSpPr>
          <p:cNvPr id="2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2" name="Slide Number Placeholder 5"/>
          <p:cNvSpPr txBox="1">
            <a:spLocks/>
          </p:cNvSpPr>
          <p:nvPr/>
        </p:nvSpPr>
        <p:spPr>
          <a:xfrm>
            <a:off x="874947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15</a:t>
            </a:r>
          </a:p>
        </p:txBody>
      </p:sp>
      <p:sp>
        <p:nvSpPr>
          <p:cNvPr id="29" name="TextBox 28">
            <a:extLst>
              <a:ext uri="{FF2B5EF4-FFF2-40B4-BE49-F238E27FC236}">
                <a16:creationId xmlns:a16="http://schemas.microsoft.com/office/drawing/2014/main" id="{B1BBAAA3-40AA-4880-8FEC-24491274CE3A}"/>
              </a:ext>
            </a:extLst>
          </p:cNvPr>
          <p:cNvSpPr txBox="1"/>
          <p:nvPr/>
        </p:nvSpPr>
        <p:spPr>
          <a:xfrm>
            <a:off x="587063" y="2500173"/>
            <a:ext cx="3443245" cy="348813"/>
          </a:xfrm>
          <a:prstGeom prst="rect">
            <a:avLst/>
          </a:prstGeom>
          <a:noFill/>
        </p:spPr>
        <p:txBody>
          <a:bodyPr wrap="square" rtlCol="0">
            <a:spAutoFit/>
          </a:bodyPr>
          <a:lstStyle/>
          <a:p>
            <a:pPr algn="ctr">
              <a:lnSpc>
                <a:spcPts val="2000"/>
              </a:lnSpc>
            </a:pPr>
            <a:r>
              <a:rPr lang="en-US" sz="2000" b="1" dirty="0">
                <a:solidFill>
                  <a:schemeClr val="bg2"/>
                </a:solidFill>
                <a:latin typeface="Arial" panose="020B0604020202020204" pitchFamily="34" charset="0"/>
              </a:rPr>
              <a:t>WARNING</a:t>
            </a:r>
            <a:r>
              <a:rPr lang="en-US" sz="2000" b="1" dirty="0">
                <a:latin typeface="Arial" panose="020B0604020202020204" pitchFamily="34" charset="0"/>
              </a:rPr>
              <a:t> </a:t>
            </a:r>
            <a:r>
              <a:rPr lang="en-US" sz="2000" b="1" dirty="0">
                <a:solidFill>
                  <a:schemeClr val="bg2"/>
                </a:solidFill>
                <a:latin typeface="Arial" panose="020B0604020202020204" pitchFamily="34" charset="0"/>
              </a:rPr>
              <a:t>SIGNS</a:t>
            </a:r>
          </a:p>
        </p:txBody>
      </p:sp>
      <p:pic>
        <p:nvPicPr>
          <p:cNvPr id="2" name="Picture 1">
            <a:extLst>
              <a:ext uri="{FF2B5EF4-FFF2-40B4-BE49-F238E27FC236}">
                <a16:creationId xmlns:a16="http://schemas.microsoft.com/office/drawing/2014/main" id="{138C1E83-D79C-D540-7DB5-2E7D081DBFC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040" y="42040"/>
            <a:ext cx="925065" cy="110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a:extLst>
              <a:ext uri="{FF2B5EF4-FFF2-40B4-BE49-F238E27FC236}">
                <a16:creationId xmlns:a16="http://schemas.microsoft.com/office/drawing/2014/main" id="{8FC76884-223A-A514-8C7C-8C5B13D653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207674" y="186943"/>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C39F5F7E-1070-80A5-C63D-FA9FE94FB2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9207FE75-8EBD-8FEB-E26B-30B95A73D2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10FF131F-7DFC-4093-D247-24A6D6EB75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4DE0ECD0-4987-A76A-B514-572C85F2F52B}"/>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a:extLst>
              <a:ext uri="{FF2B5EF4-FFF2-40B4-BE49-F238E27FC236}">
                <a16:creationId xmlns:a16="http://schemas.microsoft.com/office/drawing/2014/main" id="{7B91E2A0-64C1-CBF2-6AA3-BC3FC9AEC385}"/>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Suicide Warning Signs</a:t>
            </a:r>
          </a:p>
        </p:txBody>
      </p:sp>
      <p:grpSp>
        <p:nvGrpSpPr>
          <p:cNvPr id="9" name="Group 8">
            <a:extLst>
              <a:ext uri="{FF2B5EF4-FFF2-40B4-BE49-F238E27FC236}">
                <a16:creationId xmlns:a16="http://schemas.microsoft.com/office/drawing/2014/main" id="{51AF37EC-F1B8-2998-4B04-3F20DD2DABAD}"/>
              </a:ext>
            </a:extLst>
          </p:cNvPr>
          <p:cNvGrpSpPr/>
          <p:nvPr/>
        </p:nvGrpSpPr>
        <p:grpSpPr>
          <a:xfrm>
            <a:off x="131198" y="431"/>
            <a:ext cx="9015516" cy="1060759"/>
            <a:chOff x="131197" y="430"/>
            <a:chExt cx="9015516" cy="1060759"/>
          </a:xfrm>
        </p:grpSpPr>
        <p:pic>
          <p:nvPicPr>
            <p:cNvPr id="10" name="Picture 9" descr="Logo&#10;&#10;Description automatically generated">
              <a:extLst>
                <a:ext uri="{FF2B5EF4-FFF2-40B4-BE49-F238E27FC236}">
                  <a16:creationId xmlns:a16="http://schemas.microsoft.com/office/drawing/2014/main" id="{7DE61DE4-088F-AFBF-5EAA-21D14CAE7B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1" name="Picture 10" descr="Logo&#10;&#10;Description automatically generated">
              <a:extLst>
                <a:ext uri="{FF2B5EF4-FFF2-40B4-BE49-F238E27FC236}">
                  <a16:creationId xmlns:a16="http://schemas.microsoft.com/office/drawing/2014/main" id="{FDF1B57C-6E3B-4CC8-3E8F-FDF0736B891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2" name="Picture 11">
            <a:extLst>
              <a:ext uri="{FF2B5EF4-FFF2-40B4-BE49-F238E27FC236}">
                <a16:creationId xmlns:a16="http://schemas.microsoft.com/office/drawing/2014/main" id="{6AEA921A-75D0-24C1-90AD-C5E383998E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94833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5765527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F13D6B-A794-6940-62FF-86AE99C704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6642" cy="6475342"/>
          </a:xfrm>
          <a:prstGeom prst="rect">
            <a:avLst/>
          </a:prstGeom>
          <a:effectLst>
            <a:softEdge rad="0"/>
          </a:effectLst>
        </p:spPr>
      </p:pic>
      <p:sp>
        <p:nvSpPr>
          <p:cNvPr id="5" name="Rectangle 4">
            <a:extLst>
              <a:ext uri="{FF2B5EF4-FFF2-40B4-BE49-F238E27FC236}">
                <a16:creationId xmlns:a16="http://schemas.microsoft.com/office/drawing/2014/main" id="{87FC067E-4CA1-4630-BD0D-5CECEB200BAA}"/>
              </a:ext>
            </a:extLst>
          </p:cNvPr>
          <p:cNvSpPr/>
          <p:nvPr/>
        </p:nvSpPr>
        <p:spPr>
          <a:xfrm>
            <a:off x="4145882" y="1336641"/>
            <a:ext cx="4087194" cy="388051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8C70FC4-26E8-49C5-B347-A7D31823FA80}"/>
              </a:ext>
            </a:extLst>
          </p:cNvPr>
          <p:cNvSpPr/>
          <p:nvPr/>
        </p:nvSpPr>
        <p:spPr>
          <a:xfrm>
            <a:off x="669346" y="5130160"/>
            <a:ext cx="2946488" cy="106378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Rectangle 7">
            <a:extLst>
              <a:ext uri="{FF2B5EF4-FFF2-40B4-BE49-F238E27FC236}">
                <a16:creationId xmlns:a16="http://schemas.microsoft.com/office/drawing/2014/main" id="{A351DC50-1548-49EC-A704-D10136419C96}"/>
              </a:ext>
            </a:extLst>
          </p:cNvPr>
          <p:cNvSpPr/>
          <p:nvPr/>
        </p:nvSpPr>
        <p:spPr>
          <a:xfrm>
            <a:off x="650841" y="1336641"/>
            <a:ext cx="2992298" cy="343826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Rectangle 8">
            <a:extLst>
              <a:ext uri="{FF2B5EF4-FFF2-40B4-BE49-F238E27FC236}">
                <a16:creationId xmlns:a16="http://schemas.microsoft.com/office/drawing/2014/main" id="{C8EF35D0-D153-48D4-99BB-511E0F364B8C}"/>
              </a:ext>
            </a:extLst>
          </p:cNvPr>
          <p:cNvSpPr/>
          <p:nvPr/>
        </p:nvSpPr>
        <p:spPr>
          <a:xfrm>
            <a:off x="4281818" y="1192021"/>
            <a:ext cx="2513283" cy="30398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Rectangle 9">
            <a:extLst>
              <a:ext uri="{FF2B5EF4-FFF2-40B4-BE49-F238E27FC236}">
                <a16:creationId xmlns:a16="http://schemas.microsoft.com/office/drawing/2014/main" id="{ECA9A8C6-8A1F-4FC9-93A7-2B3BF684594F}"/>
              </a:ext>
            </a:extLst>
          </p:cNvPr>
          <p:cNvSpPr/>
          <p:nvPr/>
        </p:nvSpPr>
        <p:spPr>
          <a:xfrm>
            <a:off x="3971167" y="1192021"/>
            <a:ext cx="335584" cy="3039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Rectangle 10">
            <a:extLst>
              <a:ext uri="{FF2B5EF4-FFF2-40B4-BE49-F238E27FC236}">
                <a16:creationId xmlns:a16="http://schemas.microsoft.com/office/drawing/2014/main" id="{BCAB2DC6-3ED1-4502-AE55-BA9B71990903}"/>
              </a:ext>
            </a:extLst>
          </p:cNvPr>
          <p:cNvSpPr/>
          <p:nvPr/>
        </p:nvSpPr>
        <p:spPr>
          <a:xfrm>
            <a:off x="825970" y="4989343"/>
            <a:ext cx="2697270" cy="30560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Rectangle 11">
            <a:extLst>
              <a:ext uri="{FF2B5EF4-FFF2-40B4-BE49-F238E27FC236}">
                <a16:creationId xmlns:a16="http://schemas.microsoft.com/office/drawing/2014/main" id="{BB078DD1-8353-48F3-9FB3-B1701273D1C8}"/>
              </a:ext>
            </a:extLst>
          </p:cNvPr>
          <p:cNvSpPr/>
          <p:nvPr/>
        </p:nvSpPr>
        <p:spPr>
          <a:xfrm>
            <a:off x="515319" y="4988006"/>
            <a:ext cx="335584" cy="30560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Rectangle 12">
            <a:extLst>
              <a:ext uri="{FF2B5EF4-FFF2-40B4-BE49-F238E27FC236}">
                <a16:creationId xmlns:a16="http://schemas.microsoft.com/office/drawing/2014/main" id="{95BF1A1A-1F8B-4CF7-BB40-4126111C00D7}"/>
              </a:ext>
            </a:extLst>
          </p:cNvPr>
          <p:cNvSpPr/>
          <p:nvPr/>
        </p:nvSpPr>
        <p:spPr>
          <a:xfrm>
            <a:off x="840415" y="1187665"/>
            <a:ext cx="1757761" cy="30560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4" name="TextBox 13">
            <a:extLst>
              <a:ext uri="{FF2B5EF4-FFF2-40B4-BE49-F238E27FC236}">
                <a16:creationId xmlns:a16="http://schemas.microsoft.com/office/drawing/2014/main" id="{A77508E9-F2A3-40F0-88A9-0D542466E126}"/>
              </a:ext>
            </a:extLst>
          </p:cNvPr>
          <p:cNvSpPr txBox="1"/>
          <p:nvPr/>
        </p:nvSpPr>
        <p:spPr>
          <a:xfrm>
            <a:off x="823254" y="1234649"/>
            <a:ext cx="1710725" cy="284693"/>
          </a:xfrm>
          <a:prstGeom prst="rect">
            <a:avLst/>
          </a:prstGeom>
          <a:noFill/>
        </p:spPr>
        <p:txBody>
          <a:bodyPr wrap="none" rtlCol="0">
            <a:spAutoFit/>
          </a:bodyPr>
          <a:lstStyle/>
          <a:p>
            <a:pPr>
              <a:lnSpc>
                <a:spcPts val="1500"/>
              </a:lnSpc>
            </a:pPr>
            <a:r>
              <a:rPr lang="en-US" sz="1600" dirty="0">
                <a:solidFill>
                  <a:schemeClr val="bg1"/>
                </a:solidFill>
                <a:latin typeface="Arial" panose="020B0604020202020204" pitchFamily="34" charset="0"/>
              </a:rPr>
              <a:t>Local Resources</a:t>
            </a:r>
          </a:p>
        </p:txBody>
      </p:sp>
      <p:sp>
        <p:nvSpPr>
          <p:cNvPr id="15" name="TextBox 14">
            <a:extLst>
              <a:ext uri="{FF2B5EF4-FFF2-40B4-BE49-F238E27FC236}">
                <a16:creationId xmlns:a16="http://schemas.microsoft.com/office/drawing/2014/main" id="{0D3A3EEC-FF22-44CC-908F-8CF3585311D0}"/>
              </a:ext>
            </a:extLst>
          </p:cNvPr>
          <p:cNvSpPr txBox="1"/>
          <p:nvPr/>
        </p:nvSpPr>
        <p:spPr>
          <a:xfrm>
            <a:off x="823655" y="4776874"/>
            <a:ext cx="2699585" cy="516103"/>
          </a:xfrm>
          <a:prstGeom prst="rect">
            <a:avLst/>
          </a:prstGeom>
          <a:noFill/>
        </p:spPr>
        <p:txBody>
          <a:bodyPr wrap="none" rtlCol="0">
            <a:spAutoFit/>
          </a:bodyPr>
          <a:lstStyle/>
          <a:p>
            <a:pPr>
              <a:lnSpc>
                <a:spcPts val="4000"/>
              </a:lnSpc>
            </a:pPr>
            <a:r>
              <a:rPr lang="en-US" sz="1200" dirty="0">
                <a:solidFill>
                  <a:schemeClr val="bg1"/>
                </a:solidFill>
                <a:latin typeface="Arial" panose="020B0604020202020204" pitchFamily="34" charset="0"/>
              </a:rPr>
              <a:t>OCONUS Emergency Services (911)</a:t>
            </a:r>
          </a:p>
        </p:txBody>
      </p:sp>
      <p:sp>
        <p:nvSpPr>
          <p:cNvPr id="16" name="TextBox 15">
            <a:extLst>
              <a:ext uri="{FF2B5EF4-FFF2-40B4-BE49-F238E27FC236}">
                <a16:creationId xmlns:a16="http://schemas.microsoft.com/office/drawing/2014/main" id="{234952AB-7460-4069-AEE3-73C6FA1D6D15}"/>
              </a:ext>
            </a:extLst>
          </p:cNvPr>
          <p:cNvSpPr txBox="1"/>
          <p:nvPr/>
        </p:nvSpPr>
        <p:spPr>
          <a:xfrm>
            <a:off x="4288975" y="1227342"/>
            <a:ext cx="2134651" cy="284693"/>
          </a:xfrm>
          <a:prstGeom prst="rect">
            <a:avLst/>
          </a:prstGeom>
          <a:noFill/>
        </p:spPr>
        <p:txBody>
          <a:bodyPr wrap="square" rtlCol="0">
            <a:spAutoFit/>
          </a:bodyPr>
          <a:lstStyle/>
          <a:p>
            <a:pPr>
              <a:lnSpc>
                <a:spcPts val="1500"/>
              </a:lnSpc>
            </a:pPr>
            <a:r>
              <a:rPr lang="en-US" sz="1600" dirty="0">
                <a:solidFill>
                  <a:schemeClr val="bg1"/>
                </a:solidFill>
                <a:latin typeface="Arial" panose="020B0604020202020204" pitchFamily="34" charset="0"/>
              </a:rPr>
              <a:t>Crisis Hotlines</a:t>
            </a:r>
          </a:p>
        </p:txBody>
      </p:sp>
      <p:sp>
        <p:nvSpPr>
          <p:cNvPr id="17" name="TextBox 16">
            <a:extLst>
              <a:ext uri="{FF2B5EF4-FFF2-40B4-BE49-F238E27FC236}">
                <a16:creationId xmlns:a16="http://schemas.microsoft.com/office/drawing/2014/main" id="{71FA6692-E047-45B9-8F09-306DF7E52A19}"/>
              </a:ext>
            </a:extLst>
          </p:cNvPr>
          <p:cNvSpPr txBox="1"/>
          <p:nvPr/>
        </p:nvSpPr>
        <p:spPr>
          <a:xfrm>
            <a:off x="705342" y="1555060"/>
            <a:ext cx="2978177" cy="3216265"/>
          </a:xfrm>
          <a:prstGeom prst="rect">
            <a:avLst/>
          </a:prstGeom>
          <a:noFill/>
        </p:spPr>
        <p:txBody>
          <a:bodyPr wrap="square" rtlCol="0">
            <a:spAutoFit/>
          </a:bodyPr>
          <a:lstStyle/>
          <a:p>
            <a:pPr marL="173038" indent="-173038">
              <a:spcBef>
                <a:spcPts val="600"/>
              </a:spcBef>
              <a:buFont typeface="Arial" panose="020B0604020202020204" pitchFamily="34" charset="0"/>
              <a:buChar char="•"/>
            </a:pPr>
            <a:r>
              <a:rPr lang="en-US" sz="1400" dirty="0">
                <a:latin typeface="Arial" panose="020B0604020202020204" pitchFamily="34" charset="0"/>
              </a:rPr>
              <a:t>Your Soldier’s chain of command _____________________</a:t>
            </a:r>
          </a:p>
          <a:p>
            <a:pPr marL="173038" indent="-173038">
              <a:spcBef>
                <a:spcPts val="600"/>
              </a:spcBef>
              <a:buFont typeface="Arial" panose="020B0604020202020204" pitchFamily="34" charset="0"/>
              <a:buChar char="•"/>
            </a:pPr>
            <a:r>
              <a:rPr lang="en-US" sz="1400" dirty="0">
                <a:latin typeface="Arial" panose="020B0604020202020204" pitchFamily="34" charset="0"/>
              </a:rPr>
              <a:t>Emergency Room _____________________</a:t>
            </a:r>
          </a:p>
          <a:p>
            <a:pPr marL="173038" indent="-173038">
              <a:spcBef>
                <a:spcPts val="600"/>
              </a:spcBef>
              <a:buFont typeface="Arial" panose="020B0604020202020204" pitchFamily="34" charset="0"/>
              <a:buChar char="•"/>
            </a:pPr>
            <a:r>
              <a:rPr lang="en-US" sz="1400" dirty="0">
                <a:latin typeface="Arial" panose="020B0604020202020204" pitchFamily="34" charset="0"/>
              </a:rPr>
              <a:t>Local Emergency Resources</a:t>
            </a:r>
          </a:p>
          <a:p>
            <a:pPr marL="630238" lvl="1" indent="-173038">
              <a:spcBef>
                <a:spcPts val="600"/>
              </a:spcBef>
              <a:buFont typeface="Arial" panose="020B0604020202020204" pitchFamily="34" charset="0"/>
              <a:buChar char="•"/>
            </a:pPr>
            <a:r>
              <a:rPr lang="en-US" sz="1400" dirty="0">
                <a:latin typeface="Arial" panose="020B0604020202020204" pitchFamily="34" charset="0"/>
              </a:rPr>
              <a:t>(Dial 9-1-1)</a:t>
            </a:r>
          </a:p>
          <a:p>
            <a:pPr marL="173038" indent="-173038">
              <a:spcBef>
                <a:spcPts val="600"/>
              </a:spcBef>
              <a:buFont typeface="Arial" panose="020B0604020202020204" pitchFamily="34" charset="0"/>
              <a:buChar char="•"/>
            </a:pPr>
            <a:r>
              <a:rPr lang="en-US" sz="1400" dirty="0">
                <a:latin typeface="Arial" panose="020B0604020202020204" pitchFamily="34" charset="0"/>
              </a:rPr>
              <a:t>Military Police _____________________</a:t>
            </a:r>
          </a:p>
          <a:p>
            <a:pPr marL="173038" indent="-173038">
              <a:spcBef>
                <a:spcPts val="600"/>
              </a:spcBef>
              <a:buFont typeface="Arial" panose="020B0604020202020204" pitchFamily="34" charset="0"/>
              <a:buChar char="•"/>
            </a:pPr>
            <a:r>
              <a:rPr lang="en-US" sz="1400" dirty="0">
                <a:latin typeface="Arial" panose="020B0604020202020204" pitchFamily="34" charset="0"/>
              </a:rPr>
              <a:t>Civilian Police _____________________</a:t>
            </a:r>
          </a:p>
          <a:p>
            <a:pPr marL="173038" indent="-173038">
              <a:spcBef>
                <a:spcPts val="600"/>
              </a:spcBef>
              <a:buFont typeface="Arial" panose="020B0604020202020204" pitchFamily="34" charset="0"/>
              <a:buChar char="•"/>
            </a:pPr>
            <a:r>
              <a:rPr lang="en-US" sz="1400" dirty="0">
                <a:latin typeface="Arial" panose="020B0604020202020204" pitchFamily="34" charset="0"/>
              </a:rPr>
              <a:t>ACE-SI</a:t>
            </a:r>
          </a:p>
          <a:p>
            <a:pPr>
              <a:spcBef>
                <a:spcPts val="600"/>
              </a:spcBef>
              <a:tabLst>
                <a:tab pos="166688" algn="l"/>
              </a:tabLst>
            </a:pPr>
            <a:r>
              <a:rPr lang="en-US" sz="1400" dirty="0">
                <a:latin typeface="Arial" panose="020B0604020202020204" pitchFamily="34" charset="0"/>
              </a:rPr>
              <a:t> 	_____________________</a:t>
            </a:r>
          </a:p>
        </p:txBody>
      </p:sp>
      <p:sp>
        <p:nvSpPr>
          <p:cNvPr id="18" name="TextBox 17">
            <a:extLst>
              <a:ext uri="{FF2B5EF4-FFF2-40B4-BE49-F238E27FC236}">
                <a16:creationId xmlns:a16="http://schemas.microsoft.com/office/drawing/2014/main" id="{FD866756-9B3C-4B92-B746-DD6765F6C288}"/>
              </a:ext>
            </a:extLst>
          </p:cNvPr>
          <p:cNvSpPr txBox="1"/>
          <p:nvPr/>
        </p:nvSpPr>
        <p:spPr>
          <a:xfrm>
            <a:off x="889698" y="5330666"/>
            <a:ext cx="2609467" cy="738664"/>
          </a:xfrm>
          <a:prstGeom prst="rect">
            <a:avLst/>
          </a:prstGeom>
          <a:noFill/>
        </p:spPr>
        <p:txBody>
          <a:bodyPr wrap="square" rtlCol="0">
            <a:spAutoFit/>
          </a:bodyPr>
          <a:lstStyle/>
          <a:p>
            <a:pPr marL="173038" indent="-173038">
              <a:buFont typeface="Arial" panose="020B0604020202020204" pitchFamily="34" charset="0"/>
              <a:buChar char="•"/>
            </a:pPr>
            <a:r>
              <a:rPr lang="en-US" sz="1400" dirty="0">
                <a:latin typeface="Arial" panose="020B0604020202020204" pitchFamily="34" charset="0"/>
              </a:rPr>
              <a:t>Germany: Dial 112</a:t>
            </a:r>
          </a:p>
          <a:p>
            <a:pPr marL="173038" indent="-173038">
              <a:buFont typeface="Arial" panose="020B0604020202020204" pitchFamily="34" charset="0"/>
              <a:buChar char="•"/>
            </a:pPr>
            <a:r>
              <a:rPr lang="en-US" sz="1400" dirty="0">
                <a:latin typeface="Arial" panose="020B0604020202020204" pitchFamily="34" charset="0"/>
              </a:rPr>
              <a:t>Italy: Dial 112,118</a:t>
            </a:r>
          </a:p>
          <a:p>
            <a:pPr marL="173038" indent="-173038">
              <a:buFont typeface="Arial" panose="020B0604020202020204" pitchFamily="34" charset="0"/>
              <a:buChar char="•"/>
            </a:pPr>
            <a:r>
              <a:rPr lang="en-US" sz="1400" dirty="0">
                <a:latin typeface="Arial" panose="020B0604020202020204" pitchFamily="34" charset="0"/>
              </a:rPr>
              <a:t>South Korea: Dial 119</a:t>
            </a:r>
          </a:p>
        </p:txBody>
      </p:sp>
      <p:sp>
        <p:nvSpPr>
          <p:cNvPr id="19" name="TextBox 18">
            <a:extLst>
              <a:ext uri="{FF2B5EF4-FFF2-40B4-BE49-F238E27FC236}">
                <a16:creationId xmlns:a16="http://schemas.microsoft.com/office/drawing/2014/main" id="{E4523737-8159-4F0B-90AE-D47949B79F25}"/>
              </a:ext>
            </a:extLst>
          </p:cNvPr>
          <p:cNvSpPr txBox="1"/>
          <p:nvPr/>
        </p:nvSpPr>
        <p:spPr>
          <a:xfrm>
            <a:off x="4186261" y="1529174"/>
            <a:ext cx="4144259" cy="3662541"/>
          </a:xfrm>
          <a:prstGeom prst="rect">
            <a:avLst/>
          </a:prstGeom>
          <a:noFill/>
        </p:spPr>
        <p:txBody>
          <a:bodyPr wrap="square" rtlCol="0">
            <a:spAutoFit/>
          </a:bodyPr>
          <a:lstStyle/>
          <a:p>
            <a:pPr marL="112713" indent="-112713">
              <a:spcAft>
                <a:spcPts val="600"/>
              </a:spcAft>
              <a:buFont typeface="Arial" panose="020B0604020202020204" pitchFamily="34" charset="0"/>
              <a:buChar char="•"/>
            </a:pPr>
            <a:r>
              <a:rPr lang="en-US" sz="1400" dirty="0">
                <a:latin typeface="Arial" panose="020B0604020202020204" pitchFamily="34" charset="0"/>
              </a:rPr>
              <a:t>Military/Veterans Crisis Line:</a:t>
            </a:r>
          </a:p>
          <a:p>
            <a:pPr marL="690563" lvl="2" indent="-120650">
              <a:spcAft>
                <a:spcPts val="600"/>
              </a:spcAft>
              <a:buFont typeface="Arial" panose="020B0604020202020204" pitchFamily="34" charset="0"/>
              <a:buChar char="•"/>
            </a:pPr>
            <a:r>
              <a:rPr lang="en-US" sz="1400" dirty="0">
                <a:latin typeface="Arial" panose="020B0604020202020204" pitchFamily="34" charset="0"/>
              </a:rPr>
              <a:t>North America: Dial 988, Press 1 </a:t>
            </a:r>
          </a:p>
          <a:p>
            <a:pPr marL="1147763" lvl="3" indent="-120650">
              <a:spcAft>
                <a:spcPts val="600"/>
              </a:spcAft>
              <a:buFont typeface="Arial" panose="020B0604020202020204" pitchFamily="34" charset="0"/>
              <a:buChar char="•"/>
            </a:pPr>
            <a:r>
              <a:rPr lang="en-US" sz="1400" dirty="0">
                <a:latin typeface="Arial" panose="020B0604020202020204" pitchFamily="34" charset="0"/>
              </a:rPr>
              <a:t>Text: 838255</a:t>
            </a:r>
          </a:p>
          <a:p>
            <a:pPr marL="690563" lvl="2" indent="-120650">
              <a:spcAft>
                <a:spcPts val="600"/>
              </a:spcAft>
              <a:buFont typeface="Arial" panose="020B0604020202020204" pitchFamily="34" charset="0"/>
              <a:buChar char="•"/>
            </a:pPr>
            <a:r>
              <a:rPr lang="en-US" sz="1400" dirty="0">
                <a:latin typeface="Arial" panose="020B0604020202020204" pitchFamily="34" charset="0"/>
              </a:rPr>
              <a:t>Europe: 00800 1-273-8255 or DSN 118</a:t>
            </a:r>
          </a:p>
          <a:p>
            <a:pPr marL="690563" lvl="2" indent="-120650">
              <a:spcAft>
                <a:spcPts val="600"/>
              </a:spcAft>
              <a:buFont typeface="Arial" panose="020B0604020202020204" pitchFamily="34" charset="0"/>
              <a:buChar char="•"/>
            </a:pPr>
            <a:r>
              <a:rPr lang="en-US" sz="1400" dirty="0">
                <a:latin typeface="Arial" panose="020B0604020202020204" pitchFamily="34" charset="0"/>
              </a:rPr>
              <a:t>Korea: 0808-555-118 or DSN 118</a:t>
            </a:r>
            <a:endParaRPr lang="en-US" sz="1200" dirty="0">
              <a:solidFill>
                <a:schemeClr val="bg1"/>
              </a:solidFill>
              <a:latin typeface="Arial" panose="020B0604020202020204" pitchFamily="34" charset="0"/>
            </a:endParaRPr>
          </a:p>
          <a:p>
            <a:pPr marL="112713" indent="-112713">
              <a:spcBef>
                <a:spcPts val="600"/>
              </a:spcBef>
              <a:spcAft>
                <a:spcPts val="600"/>
              </a:spcAft>
              <a:buFont typeface="Arial" panose="020B0604020202020204" pitchFamily="34" charset="0"/>
              <a:buChar char="•"/>
            </a:pPr>
            <a:r>
              <a:rPr lang="en-US" sz="1400" dirty="0">
                <a:latin typeface="Arial" panose="020B0604020202020204" pitchFamily="34" charset="0"/>
              </a:rPr>
              <a:t>Veterans Crisis Line Online Chat: www.veteranscrisisline.net/chat</a:t>
            </a:r>
          </a:p>
          <a:p>
            <a:pPr marL="112713" indent="-112713">
              <a:spcBef>
                <a:spcPts val="600"/>
              </a:spcBef>
              <a:spcAft>
                <a:spcPts val="600"/>
              </a:spcAft>
              <a:buFont typeface="Arial" panose="020B0604020202020204" pitchFamily="34" charset="0"/>
              <a:buChar char="•"/>
            </a:pPr>
            <a:r>
              <a:rPr lang="en-US" sz="1400" dirty="0">
                <a:latin typeface="Arial" panose="020B0604020202020204" pitchFamily="34" charset="0"/>
              </a:rPr>
              <a:t>Lifeline Crisis Chat: https://988lifeline.org/chat/</a:t>
            </a:r>
          </a:p>
          <a:p>
            <a:pPr marL="112713" indent="-112713">
              <a:spcBef>
                <a:spcPts val="600"/>
              </a:spcBef>
              <a:spcAft>
                <a:spcPts val="600"/>
              </a:spcAft>
              <a:buFont typeface="Arial" panose="020B0604020202020204" pitchFamily="34" charset="0"/>
              <a:buChar char="•"/>
            </a:pPr>
            <a:r>
              <a:rPr lang="en-US" sz="1400" dirty="0">
                <a:latin typeface="Arial" panose="020B0604020202020204" pitchFamily="34" charset="0"/>
              </a:rPr>
              <a:t>National Suicide Prevention Lifeline:</a:t>
            </a:r>
            <a:br>
              <a:rPr lang="en-US" sz="1400" dirty="0">
                <a:latin typeface="Arial" panose="020B0604020202020204" pitchFamily="34" charset="0"/>
              </a:rPr>
            </a:br>
            <a:r>
              <a:rPr lang="en-US" sz="1400" dirty="0">
                <a:latin typeface="Arial" panose="020B0604020202020204" pitchFamily="34" charset="0"/>
              </a:rPr>
              <a:t>1-800-273-TALK (8255). Press 1</a:t>
            </a:r>
          </a:p>
          <a:p>
            <a:pPr marL="112713" indent="-112713">
              <a:spcBef>
                <a:spcPts val="600"/>
              </a:spcBef>
              <a:spcAft>
                <a:spcPts val="600"/>
              </a:spcAft>
              <a:buFont typeface="Arial" panose="020B0604020202020204" pitchFamily="34" charset="0"/>
              <a:buChar char="•"/>
            </a:pPr>
            <a:r>
              <a:rPr lang="en-US" sz="1400" dirty="0">
                <a:latin typeface="Arial" panose="020B0604020202020204" pitchFamily="34" charset="0"/>
              </a:rPr>
              <a:t>Suicide Hotlines (by State): http://www.suicide.org/suicide-hotlines.html</a:t>
            </a:r>
          </a:p>
        </p:txBody>
      </p:sp>
      <p:sp>
        <p:nvSpPr>
          <p:cNvPr id="21" name="Rectangle 20">
            <a:extLst>
              <a:ext uri="{FF2B5EF4-FFF2-40B4-BE49-F238E27FC236}">
                <a16:creationId xmlns:a16="http://schemas.microsoft.com/office/drawing/2014/main" id="{AA089889-4033-4A1A-8617-508942819D63}"/>
              </a:ext>
            </a:extLst>
          </p:cNvPr>
          <p:cNvSpPr/>
          <p:nvPr/>
        </p:nvSpPr>
        <p:spPr>
          <a:xfrm>
            <a:off x="504831" y="1187665"/>
            <a:ext cx="335584" cy="30560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Slide Number Placeholder 5"/>
          <p:cNvSpPr txBox="1">
            <a:spLocks/>
          </p:cNvSpPr>
          <p:nvPr/>
        </p:nvSpPr>
        <p:spPr>
          <a:xfrm>
            <a:off x="8743281"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16</a:t>
            </a:r>
          </a:p>
          <a:p>
            <a:pPr>
              <a:defRPr/>
            </a:pPr>
            <a:endParaRPr lang="en-US" altLang="en-US" sz="1200" dirty="0">
              <a:solidFill>
                <a:srgbClr val="FFC626"/>
              </a:solidFill>
              <a:latin typeface="Arial"/>
            </a:endParaRPr>
          </a:p>
        </p:txBody>
      </p:sp>
      <p:sp>
        <p:nvSpPr>
          <p:cNvPr id="4" name="Rectangle 3">
            <a:extLst>
              <a:ext uri="{FF2B5EF4-FFF2-40B4-BE49-F238E27FC236}">
                <a16:creationId xmlns:a16="http://schemas.microsoft.com/office/drawing/2014/main" id="{A3AD6EBC-6173-654E-BFA6-2D58FF9969F0}"/>
              </a:ext>
            </a:extLst>
          </p:cNvPr>
          <p:cNvSpPr/>
          <p:nvPr/>
        </p:nvSpPr>
        <p:spPr>
          <a:xfrm>
            <a:off x="4281818" y="1192021"/>
            <a:ext cx="2513283" cy="30398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Rectangle 5">
            <a:extLst>
              <a:ext uri="{FF2B5EF4-FFF2-40B4-BE49-F238E27FC236}">
                <a16:creationId xmlns:a16="http://schemas.microsoft.com/office/drawing/2014/main" id="{804A13EB-3C82-0D9D-F56B-58EA6F6AD4AD}"/>
              </a:ext>
            </a:extLst>
          </p:cNvPr>
          <p:cNvSpPr/>
          <p:nvPr/>
        </p:nvSpPr>
        <p:spPr>
          <a:xfrm>
            <a:off x="3971167" y="1192021"/>
            <a:ext cx="335584" cy="3039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0" name="Rectangle 19">
            <a:extLst>
              <a:ext uri="{FF2B5EF4-FFF2-40B4-BE49-F238E27FC236}">
                <a16:creationId xmlns:a16="http://schemas.microsoft.com/office/drawing/2014/main" id="{5936582F-A2FF-E9AF-34B5-7215C9F42994}"/>
              </a:ext>
            </a:extLst>
          </p:cNvPr>
          <p:cNvSpPr/>
          <p:nvPr/>
        </p:nvSpPr>
        <p:spPr>
          <a:xfrm>
            <a:off x="840415" y="1187665"/>
            <a:ext cx="1757761" cy="30560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6" name="TextBox 25">
            <a:extLst>
              <a:ext uri="{FF2B5EF4-FFF2-40B4-BE49-F238E27FC236}">
                <a16:creationId xmlns:a16="http://schemas.microsoft.com/office/drawing/2014/main" id="{5EF542F6-B613-9F22-DE80-3CC15204BB63}"/>
              </a:ext>
            </a:extLst>
          </p:cNvPr>
          <p:cNvSpPr txBox="1"/>
          <p:nvPr/>
        </p:nvSpPr>
        <p:spPr>
          <a:xfrm>
            <a:off x="823254" y="1234649"/>
            <a:ext cx="1710725" cy="284693"/>
          </a:xfrm>
          <a:prstGeom prst="rect">
            <a:avLst/>
          </a:prstGeom>
          <a:noFill/>
        </p:spPr>
        <p:txBody>
          <a:bodyPr wrap="none" rtlCol="0">
            <a:spAutoFit/>
          </a:bodyPr>
          <a:lstStyle/>
          <a:p>
            <a:pPr>
              <a:lnSpc>
                <a:spcPts val="1500"/>
              </a:lnSpc>
            </a:pPr>
            <a:r>
              <a:rPr lang="en-US" sz="1600" dirty="0">
                <a:solidFill>
                  <a:schemeClr val="bg1"/>
                </a:solidFill>
                <a:latin typeface="Arial" panose="020B0604020202020204" pitchFamily="34" charset="0"/>
              </a:rPr>
              <a:t>Local Resources</a:t>
            </a:r>
          </a:p>
        </p:txBody>
      </p:sp>
      <p:sp>
        <p:nvSpPr>
          <p:cNvPr id="27" name="TextBox 26">
            <a:extLst>
              <a:ext uri="{FF2B5EF4-FFF2-40B4-BE49-F238E27FC236}">
                <a16:creationId xmlns:a16="http://schemas.microsoft.com/office/drawing/2014/main" id="{CAC549A3-448B-52F8-1394-76ECF0A49CB0}"/>
              </a:ext>
            </a:extLst>
          </p:cNvPr>
          <p:cNvSpPr txBox="1"/>
          <p:nvPr/>
        </p:nvSpPr>
        <p:spPr>
          <a:xfrm>
            <a:off x="4288975" y="1227342"/>
            <a:ext cx="2134651" cy="284693"/>
          </a:xfrm>
          <a:prstGeom prst="rect">
            <a:avLst/>
          </a:prstGeom>
          <a:noFill/>
        </p:spPr>
        <p:txBody>
          <a:bodyPr wrap="square" rtlCol="0">
            <a:spAutoFit/>
          </a:bodyPr>
          <a:lstStyle/>
          <a:p>
            <a:pPr>
              <a:lnSpc>
                <a:spcPts val="1500"/>
              </a:lnSpc>
            </a:pPr>
            <a:r>
              <a:rPr lang="en-US" sz="1600" dirty="0">
                <a:solidFill>
                  <a:schemeClr val="bg1"/>
                </a:solidFill>
                <a:latin typeface="Arial" panose="020B0604020202020204" pitchFamily="34" charset="0"/>
              </a:rPr>
              <a:t>Crisis Hotlines</a:t>
            </a:r>
          </a:p>
        </p:txBody>
      </p:sp>
      <p:sp>
        <p:nvSpPr>
          <p:cNvPr id="30" name="Rectangle 29">
            <a:extLst>
              <a:ext uri="{FF2B5EF4-FFF2-40B4-BE49-F238E27FC236}">
                <a16:creationId xmlns:a16="http://schemas.microsoft.com/office/drawing/2014/main" id="{711B422D-3F12-1CEE-5777-C97D001CB6F0}"/>
              </a:ext>
            </a:extLst>
          </p:cNvPr>
          <p:cNvSpPr/>
          <p:nvPr/>
        </p:nvSpPr>
        <p:spPr>
          <a:xfrm>
            <a:off x="504831" y="1187665"/>
            <a:ext cx="335584" cy="30560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31" name="Picture 30">
            <a:extLst>
              <a:ext uri="{FF2B5EF4-FFF2-40B4-BE49-F238E27FC236}">
                <a16:creationId xmlns:a16="http://schemas.microsoft.com/office/drawing/2014/main" id="{5E9C014C-577C-850E-85D0-AFEE51BD72F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40" y="42040"/>
            <a:ext cx="925065" cy="110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
            <a:extLst>
              <a:ext uri="{FF2B5EF4-FFF2-40B4-BE49-F238E27FC236}">
                <a16:creationId xmlns:a16="http://schemas.microsoft.com/office/drawing/2014/main" id="{10377699-8E1A-3D17-24D9-F07D8228B7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207674" y="186943"/>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a:extLst>
              <a:ext uri="{FF2B5EF4-FFF2-40B4-BE49-F238E27FC236}">
                <a16:creationId xmlns:a16="http://schemas.microsoft.com/office/drawing/2014/main" id="{F79A76A5-6730-6ED7-CD35-2A61BB7D3F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a:extLst>
              <a:ext uri="{FF2B5EF4-FFF2-40B4-BE49-F238E27FC236}">
                <a16:creationId xmlns:a16="http://schemas.microsoft.com/office/drawing/2014/main" id="{6BFF8DFF-7B51-2E4D-A898-CBE574D70A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8">
            <a:extLst>
              <a:ext uri="{FF2B5EF4-FFF2-40B4-BE49-F238E27FC236}">
                <a16:creationId xmlns:a16="http://schemas.microsoft.com/office/drawing/2014/main" id="{EFDEAFD8-DE32-3407-F7B6-1F71DE7F7C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a:extLst>
              <a:ext uri="{FF2B5EF4-FFF2-40B4-BE49-F238E27FC236}">
                <a16:creationId xmlns:a16="http://schemas.microsoft.com/office/drawing/2014/main" id="{7465DDBA-DFA4-89F6-C288-D2246F7D9FC9}"/>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3">
            <a:extLst>
              <a:ext uri="{FF2B5EF4-FFF2-40B4-BE49-F238E27FC236}">
                <a16:creationId xmlns:a16="http://schemas.microsoft.com/office/drawing/2014/main" id="{BED25557-E52D-6F80-CC87-6C4A20AD50A9}"/>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Emergency Resources</a:t>
            </a:r>
          </a:p>
        </p:txBody>
      </p:sp>
      <p:grpSp>
        <p:nvGrpSpPr>
          <p:cNvPr id="38" name="Group 37">
            <a:extLst>
              <a:ext uri="{FF2B5EF4-FFF2-40B4-BE49-F238E27FC236}">
                <a16:creationId xmlns:a16="http://schemas.microsoft.com/office/drawing/2014/main" id="{43417B08-0D27-3303-A550-22CCA53372CE}"/>
              </a:ext>
            </a:extLst>
          </p:cNvPr>
          <p:cNvGrpSpPr/>
          <p:nvPr/>
        </p:nvGrpSpPr>
        <p:grpSpPr>
          <a:xfrm>
            <a:off x="131198" y="431"/>
            <a:ext cx="9015516" cy="1060759"/>
            <a:chOff x="131197" y="430"/>
            <a:chExt cx="9015516" cy="1060759"/>
          </a:xfrm>
        </p:grpSpPr>
        <p:pic>
          <p:nvPicPr>
            <p:cNvPr id="39" name="Picture 38" descr="Logo&#10;&#10;Description automatically generated">
              <a:extLst>
                <a:ext uri="{FF2B5EF4-FFF2-40B4-BE49-F238E27FC236}">
                  <a16:creationId xmlns:a16="http://schemas.microsoft.com/office/drawing/2014/main" id="{AE45DFD3-1A00-2813-65D2-90E24BEA54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40" name="Picture 39" descr="Logo&#10;&#10;Description automatically generated">
              <a:extLst>
                <a:ext uri="{FF2B5EF4-FFF2-40B4-BE49-F238E27FC236}">
                  <a16:creationId xmlns:a16="http://schemas.microsoft.com/office/drawing/2014/main" id="{43A4AE6A-1361-A1B1-FDB4-942DA961D1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41" name="Picture 8">
            <a:extLst>
              <a:ext uri="{FF2B5EF4-FFF2-40B4-BE49-F238E27FC236}">
                <a16:creationId xmlns:a16="http://schemas.microsoft.com/office/drawing/2014/main" id="{7FF4EC54-D640-DF18-30E5-9607F6D979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46808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5500763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003" y="1178732"/>
            <a:ext cx="7071823" cy="3988087"/>
          </a:xfrm>
          <a:prstGeom prst="rect">
            <a:avLst/>
          </a:prstGeom>
        </p:spPr>
      </p:pic>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8524" y="1472488"/>
            <a:ext cx="970155" cy="1711227"/>
          </a:xfrm>
          <a:prstGeom prst="rect">
            <a:avLst/>
          </a:prstGeom>
          <a:effectLst>
            <a:outerShdw dist="88900" dir="2700000" algn="tl" rotWithShape="0">
              <a:prstClr val="black">
                <a:alpha val="5000"/>
              </a:prstClr>
            </a:outerShdw>
          </a:effectLst>
        </p:spPr>
      </p:pic>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7683" y="1327784"/>
            <a:ext cx="821252" cy="1848726"/>
          </a:xfrm>
          <a:prstGeom prst="rect">
            <a:avLst/>
          </a:prstGeom>
          <a:effectLst>
            <a:outerShdw dist="88900" dir="2700000" algn="tl" rotWithShape="0">
              <a:prstClr val="black">
                <a:alpha val="5000"/>
              </a:prstClr>
            </a:outerShdw>
          </a:effectLst>
        </p:spPr>
      </p:pic>
      <p:pic>
        <p:nvPicPr>
          <p:cNvPr id="50" name="Picture 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3107" y="1407510"/>
            <a:ext cx="772700" cy="1776206"/>
          </a:xfrm>
          <a:prstGeom prst="rect">
            <a:avLst/>
          </a:prstGeom>
          <a:effectLst>
            <a:outerShdw dist="88900" dir="2700000" algn="tl" rotWithShape="0">
              <a:prstClr val="black">
                <a:alpha val="5000"/>
              </a:prstClr>
            </a:outerShdw>
          </a:effectLst>
        </p:spPr>
      </p:pic>
      <p:sp>
        <p:nvSpPr>
          <p:cNvPr id="20"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Slide Number Placeholder 5"/>
          <p:cNvSpPr txBox="1">
            <a:spLocks/>
          </p:cNvSpPr>
          <p:nvPr/>
        </p:nvSpPr>
        <p:spPr>
          <a:xfrm>
            <a:off x="87431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17</a:t>
            </a:r>
          </a:p>
        </p:txBody>
      </p:sp>
      <p:sp>
        <p:nvSpPr>
          <p:cNvPr id="16" name="Rectangle 15">
            <a:extLst>
              <a:ext uri="{FF2B5EF4-FFF2-40B4-BE49-F238E27FC236}">
                <a16:creationId xmlns:a16="http://schemas.microsoft.com/office/drawing/2014/main" id="{92BF20F5-E176-4F40-B4BB-D8931849A102}"/>
              </a:ext>
            </a:extLst>
          </p:cNvPr>
          <p:cNvSpPr/>
          <p:nvPr/>
        </p:nvSpPr>
        <p:spPr>
          <a:xfrm>
            <a:off x="550548" y="5386069"/>
            <a:ext cx="5875652" cy="766863"/>
          </a:xfrm>
          <a:prstGeom prst="rect">
            <a:avLst/>
          </a:prstGeom>
          <a:solidFill>
            <a:schemeClr val="bg1"/>
          </a:solidFill>
          <a:ln>
            <a:solidFill>
              <a:srgbClr val="C4B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Rectangle 2"/>
          <p:cNvSpPr/>
          <p:nvPr/>
        </p:nvSpPr>
        <p:spPr>
          <a:xfrm>
            <a:off x="651514" y="5456715"/>
            <a:ext cx="5666736" cy="584775"/>
          </a:xfrm>
          <a:prstGeom prst="rect">
            <a:avLst/>
          </a:prstGeom>
        </p:spPr>
        <p:txBody>
          <a:bodyPr wrap="square">
            <a:spAutoFit/>
          </a:bodyPr>
          <a:lstStyle/>
          <a:p>
            <a:pPr lvl="0" defTabSz="916093">
              <a:defRPr/>
            </a:pPr>
            <a:r>
              <a:rPr lang="en-US" sz="1600" kern="0" dirty="0">
                <a:solidFill>
                  <a:prstClr val="black"/>
                </a:solidFill>
                <a:latin typeface="Arial" panose="020B0604020202020204" pitchFamily="34" charset="0"/>
                <a:cs typeface="Arial" panose="020B0604020202020204" pitchFamily="34" charset="0"/>
              </a:rPr>
              <a:t>What have you done in the past, or can you do, to </a:t>
            </a:r>
            <a:r>
              <a:rPr lang="en-US" sz="1600" b="1" kern="0" dirty="0">
                <a:solidFill>
                  <a:prstClr val="black"/>
                </a:solidFill>
                <a:latin typeface="Arial" panose="020B0604020202020204" pitchFamily="34" charset="0"/>
                <a:cs typeface="Arial" panose="020B0604020202020204" pitchFamily="34" charset="0"/>
              </a:rPr>
              <a:t>stay calm </a:t>
            </a:r>
            <a:r>
              <a:rPr lang="en-US" sz="1600" kern="0" dirty="0">
                <a:solidFill>
                  <a:prstClr val="black"/>
                </a:solidFill>
                <a:latin typeface="Arial" panose="020B0604020202020204" pitchFamily="34" charset="0"/>
                <a:cs typeface="Arial" panose="020B0604020202020204" pitchFamily="34" charset="0"/>
              </a:rPr>
              <a:t>and composed when facing a crisis? </a:t>
            </a:r>
          </a:p>
        </p:txBody>
      </p:sp>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9695" y="5134814"/>
            <a:ext cx="511257" cy="511257"/>
          </a:xfrm>
          <a:prstGeom prst="rect">
            <a:avLst/>
          </a:prstGeom>
          <a:effectLst>
            <a:outerShdw dist="25400" dir="2700000" algn="tl" rotWithShape="0">
              <a:prstClr val="black">
                <a:alpha val="15000"/>
              </a:prstClr>
            </a:outerShdw>
          </a:effectLst>
        </p:spPr>
      </p:pic>
      <p:pic>
        <p:nvPicPr>
          <p:cNvPr id="5" name="Picture 8">
            <a:extLst>
              <a:ext uri="{FF2B5EF4-FFF2-40B4-BE49-F238E27FC236}">
                <a16:creationId xmlns:a16="http://schemas.microsoft.com/office/drawing/2014/main" id="{6242052B-F81A-C6F5-C31A-A8909C4B68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DE6A5E22-4AC4-791E-F2BF-5D72FD40A77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61E2A5C-1CE1-E44C-C3DF-D7CE69492B02}"/>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a:extLst>
              <a:ext uri="{FF2B5EF4-FFF2-40B4-BE49-F238E27FC236}">
                <a16:creationId xmlns:a16="http://schemas.microsoft.com/office/drawing/2014/main" id="{B37F4DFE-7814-5BE6-42EE-61AD2DD04C06}"/>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Use ACE to Address Warning Signs</a:t>
            </a:r>
          </a:p>
        </p:txBody>
      </p:sp>
      <p:grpSp>
        <p:nvGrpSpPr>
          <p:cNvPr id="9" name="Group 8">
            <a:extLst>
              <a:ext uri="{FF2B5EF4-FFF2-40B4-BE49-F238E27FC236}">
                <a16:creationId xmlns:a16="http://schemas.microsoft.com/office/drawing/2014/main" id="{0C37D65F-A1E0-865C-2C2C-6237087C9609}"/>
              </a:ext>
            </a:extLst>
          </p:cNvPr>
          <p:cNvGrpSpPr/>
          <p:nvPr/>
        </p:nvGrpSpPr>
        <p:grpSpPr>
          <a:xfrm>
            <a:off x="131198" y="431"/>
            <a:ext cx="9015516" cy="1060759"/>
            <a:chOff x="131197" y="430"/>
            <a:chExt cx="9015516" cy="1060759"/>
          </a:xfrm>
        </p:grpSpPr>
        <p:pic>
          <p:nvPicPr>
            <p:cNvPr id="10" name="Picture 9" descr="Logo&#10;&#10;Description automatically generated">
              <a:extLst>
                <a:ext uri="{FF2B5EF4-FFF2-40B4-BE49-F238E27FC236}">
                  <a16:creationId xmlns:a16="http://schemas.microsoft.com/office/drawing/2014/main" id="{99E38262-6C39-1B61-A31E-8E86D242FE4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1" name="Picture 10" descr="Logo&#10;&#10;Description automatically generated">
              <a:extLst>
                <a:ext uri="{FF2B5EF4-FFF2-40B4-BE49-F238E27FC236}">
                  <a16:creationId xmlns:a16="http://schemas.microsoft.com/office/drawing/2014/main" id="{6123C412-CCE8-E069-D876-B30F29D9792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2" name="Picture 8">
            <a:extLst>
              <a:ext uri="{FF2B5EF4-FFF2-40B4-BE49-F238E27FC236}">
                <a16:creationId xmlns:a16="http://schemas.microsoft.com/office/drawing/2014/main" id="{0136420A-DC8A-A16A-BEDF-A285385EA2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BB7F5FCC-47F0-9B5A-0C02-8965D5DC7F52}"/>
              </a:ext>
            </a:extLst>
          </p:cNvPr>
          <p:cNvSpPr txBox="1"/>
          <p:nvPr/>
        </p:nvSpPr>
        <p:spPr>
          <a:xfrm>
            <a:off x="1323944" y="3315646"/>
            <a:ext cx="1793733" cy="1477328"/>
          </a:xfrm>
          <a:prstGeom prst="rect">
            <a:avLst/>
          </a:prstGeom>
          <a:noFill/>
        </p:spPr>
        <p:txBody>
          <a:bodyPr wrap="square" rtlCol="0">
            <a:spAutoFit/>
          </a:bodyPr>
          <a:lstStyle/>
          <a:p>
            <a:pPr algn="ctr"/>
            <a:r>
              <a:rPr lang="en-US" sz="1500" b="1" dirty="0">
                <a:solidFill>
                  <a:srgbClr val="F1CA31"/>
                </a:solidFill>
              </a:rPr>
              <a:t>ASK</a:t>
            </a:r>
            <a:r>
              <a:rPr lang="en-US" sz="1500" dirty="0">
                <a:solidFill>
                  <a:schemeClr val="bg1"/>
                </a:solidFill>
              </a:rPr>
              <a:t> directly if they are thinking of killing or harming themselves</a:t>
            </a:r>
          </a:p>
          <a:p>
            <a:pPr algn="ctr"/>
            <a:endParaRPr lang="en-US" sz="1500" dirty="0">
              <a:solidFill>
                <a:schemeClr val="bg1"/>
              </a:solidFill>
            </a:endParaRPr>
          </a:p>
        </p:txBody>
      </p:sp>
      <p:sp>
        <p:nvSpPr>
          <p:cNvPr id="19" name="TextBox 18">
            <a:extLst>
              <a:ext uri="{FF2B5EF4-FFF2-40B4-BE49-F238E27FC236}">
                <a16:creationId xmlns:a16="http://schemas.microsoft.com/office/drawing/2014/main" id="{3BC0A6EC-4ACB-552E-8DC3-C7C9931ECC53}"/>
              </a:ext>
            </a:extLst>
          </p:cNvPr>
          <p:cNvSpPr txBox="1"/>
          <p:nvPr/>
        </p:nvSpPr>
        <p:spPr>
          <a:xfrm>
            <a:off x="3575407" y="3311962"/>
            <a:ext cx="1916073" cy="784830"/>
          </a:xfrm>
          <a:prstGeom prst="rect">
            <a:avLst/>
          </a:prstGeom>
          <a:noFill/>
        </p:spPr>
        <p:txBody>
          <a:bodyPr wrap="square" rtlCol="0">
            <a:spAutoFit/>
          </a:bodyPr>
          <a:lstStyle/>
          <a:p>
            <a:pPr algn="ctr"/>
            <a:r>
              <a:rPr lang="en-US" sz="1500" b="1" dirty="0">
                <a:solidFill>
                  <a:srgbClr val="F1CA31"/>
                </a:solidFill>
              </a:rPr>
              <a:t>CARE</a:t>
            </a:r>
            <a:r>
              <a:rPr lang="en-US" sz="1500" dirty="0">
                <a:solidFill>
                  <a:schemeClr val="bg1"/>
                </a:solidFill>
              </a:rPr>
              <a:t> by listening and showing support</a:t>
            </a:r>
          </a:p>
        </p:txBody>
      </p:sp>
      <p:sp>
        <p:nvSpPr>
          <p:cNvPr id="23" name="TextBox 22">
            <a:extLst>
              <a:ext uri="{FF2B5EF4-FFF2-40B4-BE49-F238E27FC236}">
                <a16:creationId xmlns:a16="http://schemas.microsoft.com/office/drawing/2014/main" id="{687DD1A4-FAB2-6DC2-A81B-5C8245CF41A5}"/>
              </a:ext>
            </a:extLst>
          </p:cNvPr>
          <p:cNvSpPr txBox="1"/>
          <p:nvPr/>
        </p:nvSpPr>
        <p:spPr>
          <a:xfrm>
            <a:off x="5866545" y="3321342"/>
            <a:ext cx="1953511" cy="1246495"/>
          </a:xfrm>
          <a:prstGeom prst="rect">
            <a:avLst/>
          </a:prstGeom>
          <a:noFill/>
        </p:spPr>
        <p:txBody>
          <a:bodyPr wrap="square" rtlCol="0">
            <a:spAutoFit/>
          </a:bodyPr>
          <a:lstStyle/>
          <a:p>
            <a:pPr algn="ctr"/>
            <a:r>
              <a:rPr lang="en-US" sz="1500" b="1" dirty="0">
                <a:solidFill>
                  <a:srgbClr val="F1CA31"/>
                </a:solidFill>
              </a:rPr>
              <a:t>ESCORT</a:t>
            </a:r>
            <a:r>
              <a:rPr lang="en-US" sz="1500" dirty="0">
                <a:solidFill>
                  <a:schemeClr val="bg1"/>
                </a:solidFill>
              </a:rPr>
              <a:t> them directly to an emergency helping resource; do not leave them alone</a:t>
            </a:r>
          </a:p>
        </p:txBody>
      </p:sp>
      <p:cxnSp>
        <p:nvCxnSpPr>
          <p:cNvPr id="24" name="Straight Connector 23">
            <a:extLst>
              <a:ext uri="{FF2B5EF4-FFF2-40B4-BE49-F238E27FC236}">
                <a16:creationId xmlns:a16="http://schemas.microsoft.com/office/drawing/2014/main" id="{7EBC9707-7539-DB36-7A67-ACE207EE6259}"/>
              </a:ext>
            </a:extLst>
          </p:cNvPr>
          <p:cNvCxnSpPr>
            <a:cxnSpLocks/>
          </p:cNvCxnSpPr>
          <p:nvPr/>
        </p:nvCxnSpPr>
        <p:spPr>
          <a:xfrm>
            <a:off x="1323944" y="3262037"/>
            <a:ext cx="1793733" cy="91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F08A270-9FB6-E635-424E-16A85BC918A6}"/>
              </a:ext>
            </a:extLst>
          </p:cNvPr>
          <p:cNvCxnSpPr>
            <a:cxnSpLocks/>
          </p:cNvCxnSpPr>
          <p:nvPr/>
        </p:nvCxnSpPr>
        <p:spPr>
          <a:xfrm>
            <a:off x="3575407" y="3271193"/>
            <a:ext cx="191607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30B114D-CCF4-E47C-D336-22F952AC5B2D}"/>
              </a:ext>
            </a:extLst>
          </p:cNvPr>
          <p:cNvCxnSpPr>
            <a:cxnSpLocks/>
          </p:cNvCxnSpPr>
          <p:nvPr/>
        </p:nvCxnSpPr>
        <p:spPr>
          <a:xfrm flipV="1">
            <a:off x="5866544" y="3254362"/>
            <a:ext cx="1953512" cy="7675"/>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58841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1565689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2920"/>
            <a:ext cx="9142128" cy="5714313"/>
          </a:xfrm>
          <a:prstGeom prst="rect">
            <a:avLst/>
          </a:prstGeom>
        </p:spPr>
      </p:pic>
      <p:sp>
        <p:nvSpPr>
          <p:cNvPr id="26"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Slide Number Placeholder 5"/>
          <p:cNvSpPr txBox="1">
            <a:spLocks/>
          </p:cNvSpPr>
          <p:nvPr/>
        </p:nvSpPr>
        <p:spPr>
          <a:xfrm>
            <a:off x="87431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18</a:t>
            </a:r>
          </a:p>
        </p:txBody>
      </p:sp>
      <p:sp>
        <p:nvSpPr>
          <p:cNvPr id="4" name="Rectangle 3"/>
          <p:cNvSpPr/>
          <p:nvPr/>
        </p:nvSpPr>
        <p:spPr>
          <a:xfrm>
            <a:off x="1570995" y="2591898"/>
            <a:ext cx="3582955" cy="2816156"/>
          </a:xfrm>
          <a:prstGeom prst="rect">
            <a:avLst/>
          </a:prstGeom>
        </p:spPr>
        <p:txBody>
          <a:bodyPr wrap="square">
            <a:spAutoFit/>
          </a:bodyPr>
          <a:lstStyle/>
          <a:p>
            <a:pPr defTabSz="914400" eaLnBrk="0" fontAlgn="base" hangingPunct="0">
              <a:spcBef>
                <a:spcPct val="0"/>
              </a:spcBef>
              <a:spcAft>
                <a:spcPts val="600"/>
              </a:spcAft>
              <a:defRPr/>
            </a:pPr>
            <a:r>
              <a:rPr lang="en-US" dirty="0">
                <a:solidFill>
                  <a:schemeClr val="bg1"/>
                </a:solidFill>
                <a:latin typeface="Arial" panose="020B0604020202020204" pitchFamily="34" charset="0"/>
                <a:cs typeface="Arial" panose="020B0604020202020204" pitchFamily="34" charset="0"/>
              </a:rPr>
              <a:t>When someone is in crisis, do not leave them alone, especially if they are suicidal.</a:t>
            </a:r>
          </a:p>
          <a:p>
            <a:pPr defTabSz="914400" eaLnBrk="0" fontAlgn="base" hangingPunct="0">
              <a:spcBef>
                <a:spcPct val="0"/>
              </a:spcBef>
              <a:spcAft>
                <a:spcPts val="600"/>
              </a:spcAft>
              <a:defRPr/>
            </a:pPr>
            <a:endParaRPr lang="en-US" dirty="0">
              <a:solidFill>
                <a:schemeClr val="bg1"/>
              </a:solidFill>
              <a:latin typeface="Arial" panose="020B0604020202020204" pitchFamily="34" charset="0"/>
              <a:cs typeface="Arial" panose="020B0604020202020204" pitchFamily="34" charset="0"/>
            </a:endParaRPr>
          </a:p>
          <a:p>
            <a:pPr defTabSz="914400" eaLnBrk="0" fontAlgn="base" hangingPunct="0">
              <a:spcBef>
                <a:spcPct val="0"/>
              </a:spcBef>
              <a:spcAft>
                <a:spcPts val="600"/>
              </a:spcAft>
              <a:defRPr/>
            </a:pPr>
            <a:r>
              <a:rPr lang="en-US" dirty="0">
                <a:solidFill>
                  <a:schemeClr val="bg1"/>
                </a:solidFill>
                <a:latin typeface="Arial" panose="020B0604020202020204" pitchFamily="34" charset="0"/>
                <a:cs typeface="Arial" panose="020B0604020202020204" pitchFamily="34" charset="0"/>
              </a:rPr>
              <a:t>Taking action when you recognize warning signs shows you CARE; you are bolstering green light protective factors.</a:t>
            </a:r>
          </a:p>
          <a:p>
            <a:pPr defTabSz="914400" eaLnBrk="0" fontAlgn="base" hangingPunct="0">
              <a:spcBef>
                <a:spcPct val="0"/>
              </a:spcBef>
              <a:spcAft>
                <a:spcPts val="600"/>
              </a:spcAft>
              <a:defRPr/>
            </a:pPr>
            <a:endParaRPr lang="en-US" dirty="0">
              <a:solidFill>
                <a:schemeClr val="bg1"/>
              </a:solidFill>
              <a:latin typeface="Arial" panose="020B0604020202020204" pitchFamily="34" charset="0"/>
              <a:cs typeface="Arial" panose="020B0604020202020204" pitchFamily="34" charset="0"/>
            </a:endParaRPr>
          </a:p>
        </p:txBody>
      </p:sp>
      <p:cxnSp>
        <p:nvCxnSpPr>
          <p:cNvPr id="10" name="Straight Connector 9"/>
          <p:cNvCxnSpPr/>
          <p:nvPr/>
        </p:nvCxnSpPr>
        <p:spPr>
          <a:xfrm>
            <a:off x="1651055" y="5118100"/>
            <a:ext cx="5130800" cy="0"/>
          </a:xfrm>
          <a:prstGeom prst="line">
            <a:avLst/>
          </a:prstGeom>
          <a:ln w="38100">
            <a:solidFill>
              <a:srgbClr val="343B33"/>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384873">
            <a:off x="5387177" y="1511068"/>
            <a:ext cx="3098781" cy="4338294"/>
          </a:xfrm>
          <a:prstGeom prst="rect">
            <a:avLst/>
          </a:prstGeom>
        </p:spPr>
      </p:pic>
      <p:pic>
        <p:nvPicPr>
          <p:cNvPr id="7" name="Picture 8">
            <a:extLst>
              <a:ext uri="{FF2B5EF4-FFF2-40B4-BE49-F238E27FC236}">
                <a16:creationId xmlns:a16="http://schemas.microsoft.com/office/drawing/2014/main" id="{2849A162-7383-4419-99D1-88E858D5B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id="{B929EA15-AD98-DCF2-5F21-BD43E36B7E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73627A65-6D9B-1565-028F-3CBA9EB6AF90}"/>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3">
            <a:extLst>
              <a:ext uri="{FF2B5EF4-FFF2-40B4-BE49-F238E27FC236}">
                <a16:creationId xmlns:a16="http://schemas.microsoft.com/office/drawing/2014/main" id="{625E1661-88F4-AEF5-960B-1F4360D1B6E9}"/>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Debrief: Warning Signs</a:t>
            </a:r>
          </a:p>
        </p:txBody>
      </p:sp>
      <p:grpSp>
        <p:nvGrpSpPr>
          <p:cNvPr id="13" name="Group 12">
            <a:extLst>
              <a:ext uri="{FF2B5EF4-FFF2-40B4-BE49-F238E27FC236}">
                <a16:creationId xmlns:a16="http://schemas.microsoft.com/office/drawing/2014/main" id="{6BC9470A-5751-5F7D-7DA6-557DBBC1C150}"/>
              </a:ext>
            </a:extLst>
          </p:cNvPr>
          <p:cNvGrpSpPr/>
          <p:nvPr/>
        </p:nvGrpSpPr>
        <p:grpSpPr>
          <a:xfrm>
            <a:off x="131198" y="431"/>
            <a:ext cx="9015516" cy="1060759"/>
            <a:chOff x="131197" y="430"/>
            <a:chExt cx="9015516" cy="1060759"/>
          </a:xfrm>
        </p:grpSpPr>
        <p:pic>
          <p:nvPicPr>
            <p:cNvPr id="14" name="Picture 13" descr="Logo&#10;&#10;Description automatically generated">
              <a:extLst>
                <a:ext uri="{FF2B5EF4-FFF2-40B4-BE49-F238E27FC236}">
                  <a16:creationId xmlns:a16="http://schemas.microsoft.com/office/drawing/2014/main" id="{9C419015-DAF9-7968-821F-44F2D0C03B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5" name="Picture 14" descr="Logo&#10;&#10;Description automatically generated">
              <a:extLst>
                <a:ext uri="{FF2B5EF4-FFF2-40B4-BE49-F238E27FC236}">
                  <a16:creationId xmlns:a16="http://schemas.microsoft.com/office/drawing/2014/main" id="{491EEF79-3A29-89C1-0C5B-19F71502D3D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6" name="Picture 8">
            <a:extLst>
              <a:ext uri="{FF2B5EF4-FFF2-40B4-BE49-F238E27FC236}">
                <a16:creationId xmlns:a16="http://schemas.microsoft.com/office/drawing/2014/main" id="{2A6A7C71-5497-5078-3FC7-A9F7DF5CE9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0131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8287587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looking at the camera&#10;&#10;Description automatically generated with medium confidence">
            <a:extLst>
              <a:ext uri="{FF2B5EF4-FFF2-40B4-BE49-F238E27FC236}">
                <a16:creationId xmlns:a16="http://schemas.microsoft.com/office/drawing/2014/main" id="{554B1B9F-66E7-377D-80B0-05DEC75FF9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487160"/>
          </a:xfrm>
          <a:prstGeom prst="rect">
            <a:avLst/>
          </a:prstGeom>
        </p:spPr>
      </p:pic>
      <p:sp>
        <p:nvSpPr>
          <p:cNvPr id="4" name="Title 3"/>
          <p:cNvSpPr>
            <a:spLocks noGrp="1"/>
          </p:cNvSpPr>
          <p:nvPr>
            <p:ph type="title"/>
          </p:nvPr>
        </p:nvSpPr>
        <p:spPr>
          <a:xfrm>
            <a:off x="907207" y="327223"/>
            <a:ext cx="7175586" cy="457200"/>
          </a:xfrm>
        </p:spPr>
        <p:txBody>
          <a:bodyPr/>
          <a:lstStyle/>
          <a:p>
            <a:r>
              <a:rPr lang="en-US" sz="2000" cap="none" dirty="0">
                <a:solidFill>
                  <a:schemeClr val="tx1">
                    <a:lumMod val="75000"/>
                    <a:lumOff val="25000"/>
                  </a:schemeClr>
                </a:solidFill>
              </a:rPr>
              <a:t>Talk with Your Soldier &amp; Each Other</a:t>
            </a:r>
          </a:p>
        </p:txBody>
      </p:sp>
      <p:sp>
        <p:nvSpPr>
          <p:cNvPr id="13"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4" name="Slide Number Placeholder 5"/>
          <p:cNvSpPr txBox="1">
            <a:spLocks/>
          </p:cNvSpPr>
          <p:nvPr/>
        </p:nvSpPr>
        <p:spPr>
          <a:xfrm>
            <a:off x="8743281"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19</a:t>
            </a:r>
          </a:p>
        </p:txBody>
      </p:sp>
      <p:sp>
        <p:nvSpPr>
          <p:cNvPr id="5" name="Content Placeholder 2">
            <a:extLst>
              <a:ext uri="{FF2B5EF4-FFF2-40B4-BE49-F238E27FC236}">
                <a16:creationId xmlns:a16="http://schemas.microsoft.com/office/drawing/2014/main" id="{4DAF340E-ECA9-0551-A3AC-FE429AC24733}"/>
              </a:ext>
            </a:extLst>
          </p:cNvPr>
          <p:cNvSpPr>
            <a:spLocks noGrp="1"/>
          </p:cNvSpPr>
          <p:nvPr>
            <p:ph idx="1"/>
          </p:nvPr>
        </p:nvSpPr>
        <p:spPr>
          <a:xfrm>
            <a:off x="4666856" y="1726529"/>
            <a:ext cx="3415937" cy="4242325"/>
          </a:xfrm>
        </p:spPr>
        <p:txBody>
          <a:bodyPr>
            <a:noAutofit/>
          </a:bodyPr>
          <a:lstStyle/>
          <a:p>
            <a:pPr>
              <a:spcBef>
                <a:spcPts val="1200"/>
              </a:spcBef>
              <a:spcAft>
                <a:spcPts val="600"/>
              </a:spcAft>
            </a:pPr>
            <a:r>
              <a:rPr lang="en-US" sz="1800" dirty="0">
                <a:latin typeface="+mj-lt"/>
                <a:ea typeface="Cambria" panose="02040503050406030204" pitchFamily="18" charset="0"/>
              </a:rPr>
              <a:t>Use </a:t>
            </a:r>
            <a:r>
              <a:rPr lang="en-US" sz="1800" b="1" dirty="0">
                <a:latin typeface="+mj-lt"/>
                <a:ea typeface="Cambria" panose="02040503050406030204" pitchFamily="18" charset="0"/>
              </a:rPr>
              <a:t>ACE </a:t>
            </a:r>
            <a:r>
              <a:rPr lang="en-US" sz="1800" dirty="0">
                <a:latin typeface="+mj-lt"/>
                <a:ea typeface="Cambria" panose="02040503050406030204" pitchFamily="18" charset="0"/>
              </a:rPr>
              <a:t>to bolster protective factors, mitigate risk, and support your Soldier or loved one in a crisis.</a:t>
            </a:r>
          </a:p>
          <a:p>
            <a:pPr>
              <a:spcBef>
                <a:spcPts val="1200"/>
              </a:spcBef>
              <a:spcAft>
                <a:spcPts val="600"/>
              </a:spcAft>
            </a:pPr>
            <a:r>
              <a:rPr lang="en-US" sz="1800" dirty="0">
                <a:latin typeface="+mj-lt"/>
                <a:ea typeface="Cambria" panose="02040503050406030204" pitchFamily="18" charset="0"/>
              </a:rPr>
              <a:t>Have a conversation with your Soldier about the training you’ve received.</a:t>
            </a:r>
          </a:p>
          <a:p>
            <a:pPr marL="285750" indent="-285750">
              <a:spcBef>
                <a:spcPts val="1200"/>
              </a:spcBef>
              <a:spcAft>
                <a:spcPts val="600"/>
              </a:spcAft>
              <a:buFont typeface="Arial" panose="020B0604020202020204" pitchFamily="34" charset="0"/>
              <a:buChar char="•"/>
            </a:pPr>
            <a:r>
              <a:rPr lang="en-US" sz="1800" dirty="0">
                <a:latin typeface="+mj-lt"/>
                <a:ea typeface="Cambria" panose="02040503050406030204" pitchFamily="18" charset="0"/>
              </a:rPr>
              <a:t>Share with one another a person that they/you are comfortable confiding in</a:t>
            </a:r>
          </a:p>
          <a:p>
            <a:pPr marL="285750" indent="-285750">
              <a:spcBef>
                <a:spcPts val="1200"/>
              </a:spcBef>
              <a:spcAft>
                <a:spcPts val="600"/>
              </a:spcAft>
              <a:buFont typeface="Arial" panose="020B0604020202020204" pitchFamily="34" charset="0"/>
              <a:buChar char="•"/>
            </a:pPr>
            <a:r>
              <a:rPr lang="en-US" sz="1800" dirty="0">
                <a:latin typeface="+mj-lt"/>
                <a:ea typeface="Cambria" panose="02040503050406030204" pitchFamily="18" charset="0"/>
              </a:rPr>
              <a:t>Discuss which resources they/you want to turn to first</a:t>
            </a:r>
          </a:p>
        </p:txBody>
      </p:sp>
      <p:pic>
        <p:nvPicPr>
          <p:cNvPr id="15" name="Picture 8">
            <a:extLst>
              <a:ext uri="{FF2B5EF4-FFF2-40B4-BE49-F238E27FC236}">
                <a16:creationId xmlns:a16="http://schemas.microsoft.com/office/drawing/2014/main" id="{F9F4EE17-F7C9-05BE-CC45-AA645622EA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ogo&#10;&#10;Description automatically generated">
            <a:extLst>
              <a:ext uri="{FF2B5EF4-FFF2-40B4-BE49-F238E27FC236}">
                <a16:creationId xmlns:a16="http://schemas.microsoft.com/office/drawing/2014/main" id="{5131E2B9-FAFC-ECDF-B41E-25DF687694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198" y="84630"/>
            <a:ext cx="714085" cy="892361"/>
          </a:xfrm>
          <a:prstGeom prst="rect">
            <a:avLst/>
          </a:prstGeom>
        </p:spPr>
      </p:pic>
      <p:pic>
        <p:nvPicPr>
          <p:cNvPr id="3" name="Picture 2" descr="Logo&#10;&#10;Description automatically generated">
            <a:extLst>
              <a:ext uri="{FF2B5EF4-FFF2-40B4-BE49-F238E27FC236}">
                <a16:creationId xmlns:a16="http://schemas.microsoft.com/office/drawing/2014/main" id="{6138FAB8-5A42-6C92-F979-3C1DBE8895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6662" y="431"/>
            <a:ext cx="1060052" cy="1060759"/>
          </a:xfrm>
          <a:prstGeom prst="rect">
            <a:avLst/>
          </a:prstGeom>
        </p:spPr>
      </p:pic>
    </p:spTree>
    <p:extLst>
      <p:ext uri="{BB962C8B-B14F-4D97-AF65-F5344CB8AC3E}">
        <p14:creationId xmlns:p14="http://schemas.microsoft.com/office/powerpoint/2010/main" val="21182599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249885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5695318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07207" y="327223"/>
            <a:ext cx="7175586" cy="457200"/>
          </a:xfrm>
        </p:spPr>
        <p:txBody>
          <a:bodyPr/>
          <a:lstStyle/>
          <a:p>
            <a:r>
              <a:rPr lang="en-US" sz="2000" cap="none" dirty="0">
                <a:solidFill>
                  <a:schemeClr val="tx1">
                    <a:lumMod val="75000"/>
                    <a:lumOff val="25000"/>
                  </a:schemeClr>
                </a:solidFill>
              </a:rPr>
              <a:t>You are Equipped to Take Action!</a:t>
            </a:r>
          </a:p>
        </p:txBody>
      </p:sp>
      <p:sp>
        <p:nvSpPr>
          <p:cNvPr id="13"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4" name="Slide Number Placeholder 5"/>
          <p:cNvSpPr txBox="1">
            <a:spLocks/>
          </p:cNvSpPr>
          <p:nvPr/>
        </p:nvSpPr>
        <p:spPr>
          <a:xfrm>
            <a:off x="8743281"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20</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 y="1272995"/>
            <a:ext cx="9143996" cy="5209791"/>
          </a:xfrm>
          <a:prstGeom prst="rect">
            <a:avLst/>
          </a:prstGeom>
        </p:spPr>
      </p:pic>
      <p:sp>
        <p:nvSpPr>
          <p:cNvPr id="28" name="Content Placeholder 2"/>
          <p:cNvSpPr>
            <a:spLocks noGrp="1"/>
          </p:cNvSpPr>
          <p:nvPr>
            <p:ph idx="1"/>
          </p:nvPr>
        </p:nvSpPr>
        <p:spPr>
          <a:xfrm>
            <a:off x="5118100" y="1973418"/>
            <a:ext cx="2760980" cy="2911164"/>
          </a:xfrm>
        </p:spPr>
        <p:txBody>
          <a:bodyPr>
            <a:noAutofit/>
          </a:bodyPr>
          <a:lstStyle/>
          <a:p>
            <a:pPr>
              <a:spcBef>
                <a:spcPts val="1200"/>
              </a:spcBef>
              <a:spcAft>
                <a:spcPts val="600"/>
              </a:spcAft>
            </a:pPr>
            <a:r>
              <a:rPr lang="en-US" sz="1800" dirty="0">
                <a:solidFill>
                  <a:schemeClr val="bg1"/>
                </a:solidFill>
                <a:latin typeface="+mj-lt"/>
                <a:ea typeface="Cambria" panose="02040503050406030204" pitchFamily="18" charset="0"/>
              </a:rPr>
              <a:t>You are now equipped to use </a:t>
            </a:r>
            <a:r>
              <a:rPr lang="en-US" sz="1800" b="1" dirty="0">
                <a:solidFill>
                  <a:schemeClr val="bg1"/>
                </a:solidFill>
                <a:latin typeface="+mj-lt"/>
                <a:ea typeface="Cambria" panose="02040503050406030204" pitchFamily="18" charset="0"/>
              </a:rPr>
              <a:t>ACE</a:t>
            </a:r>
            <a:r>
              <a:rPr lang="en-US" sz="1800" dirty="0">
                <a:solidFill>
                  <a:schemeClr val="bg1"/>
                </a:solidFill>
                <a:latin typeface="+mj-lt"/>
                <a:ea typeface="Cambria" panose="02040503050406030204" pitchFamily="18" charset="0"/>
              </a:rPr>
              <a:t> to bolster protective factors, mitigate risk, and support your Soldier or loved one in the event of a crisis.</a:t>
            </a:r>
          </a:p>
          <a:p>
            <a:pPr>
              <a:spcBef>
                <a:spcPts val="1200"/>
              </a:spcBef>
              <a:spcAft>
                <a:spcPts val="600"/>
              </a:spcAft>
            </a:pPr>
            <a:r>
              <a:rPr lang="en-US" sz="1800" b="1" dirty="0">
                <a:solidFill>
                  <a:srgbClr val="FFCC04"/>
                </a:solidFill>
                <a:latin typeface="+mj-lt"/>
                <a:ea typeface="Cambria" panose="02040503050406030204" pitchFamily="18" charset="0"/>
              </a:rPr>
              <a:t>Thank you!</a:t>
            </a:r>
          </a:p>
        </p:txBody>
      </p:sp>
    </p:spTree>
    <p:extLst>
      <p:ext uri="{BB962C8B-B14F-4D97-AF65-F5344CB8AC3E}">
        <p14:creationId xmlns:p14="http://schemas.microsoft.com/office/powerpoint/2010/main" val="31397859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2351735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3807" y="159246"/>
            <a:ext cx="5511906" cy="662781"/>
          </a:xfrm>
        </p:spPr>
        <p:txBody>
          <a:bodyPr>
            <a:normAutofit/>
          </a:bodyPr>
          <a:lstStyle/>
          <a:p>
            <a:pPr algn="l"/>
            <a:r>
              <a:rPr lang="en-US" sz="2000" u="none" dirty="0">
                <a:solidFill>
                  <a:schemeClr val="bg1"/>
                </a:solidFill>
              </a:rPr>
              <a:t>Post-Training Survey</a:t>
            </a:r>
          </a:p>
        </p:txBody>
      </p:sp>
      <p:sp>
        <p:nvSpPr>
          <p:cNvPr id="4" name="Rectangle 3"/>
          <p:cNvSpPr/>
          <p:nvPr/>
        </p:nvSpPr>
        <p:spPr>
          <a:xfrm>
            <a:off x="1131766" y="1437162"/>
            <a:ext cx="6753947" cy="4590919"/>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0">
            <a:schemeClr val="lt1">
              <a:hueOff val="0"/>
              <a:satOff val="0"/>
              <a:lumOff val="0"/>
              <a:alphaOff val="0"/>
            </a:schemeClr>
          </a:lnRef>
          <a:fillRef idx="3">
            <a:schemeClr val="accent4">
              <a:shade val="80000"/>
              <a:hueOff val="0"/>
              <a:satOff val="0"/>
              <a:lumOff val="0"/>
              <a:alphaOff val="0"/>
            </a:schemeClr>
          </a:fillRef>
          <a:effectRef idx="3">
            <a:schemeClr val="accent4">
              <a:shade val="80000"/>
              <a:hueOff val="0"/>
              <a:satOff val="0"/>
              <a:lumOff val="0"/>
              <a:alphaOff val="0"/>
            </a:schemeClr>
          </a:effectRef>
          <a:fontRef idx="minor">
            <a:schemeClr val="lt1"/>
          </a:fontRef>
        </p:style>
        <p:txBody>
          <a:bodyPr spcFirstLastPara="0" vert="horz" wrap="square" lIns="66563" tIns="0" rIns="66563" bIns="66563" numCol="1" spcCol="1270" anchor="ctr" anchorCtr="0">
            <a:noAutofit/>
          </a:bodyPr>
          <a:lstStyle/>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8DC765"/>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r>
              <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4"/>
              </a:rPr>
              <a:t>https://wrair.gov1.qualtrics.com/jfe/form/SV_aXFrN0d3WYotIiy</a:t>
            </a: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600"/>
              </a:spcAft>
              <a:buClrTx/>
              <a:buSzTx/>
              <a:buFontTx/>
              <a:buNone/>
              <a:tabLst>
                <a:tab pos="2528888" algn="l"/>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Participants: You have just completed </a:t>
            </a:r>
          </a:p>
          <a:p>
            <a:pPr marL="0" marR="0" lvl="0" indent="88106" algn="ctr" defTabSz="873686" rtl="0" eaLnBrk="1" fontAlgn="base" latinLnBrk="0" hangingPunct="1">
              <a:lnSpc>
                <a:spcPct val="100000"/>
              </a:lnSpc>
              <a:spcBef>
                <a:spcPct val="0"/>
              </a:spcBef>
              <a:spcAft>
                <a:spcPts val="600"/>
              </a:spcAft>
              <a:buClrTx/>
              <a:buSzTx/>
              <a:buFontTx/>
              <a:buNone/>
              <a:tabLst>
                <a:tab pos="2528888" algn="l"/>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US" sz="2400" b="1" i="0" u="sng"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ACE Base</a:t>
            </a:r>
            <a:r>
              <a:rPr kumimoji="0" lang="en-US" sz="2400" b="0"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module.</a:t>
            </a:r>
            <a:endParaRPr kumimoji="0" lang="en-US" sz="2400" b="0"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r>
              <a:rPr kumimoji="0" lang="en-US" sz="15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p:blipFill>
        <p:spPr>
          <a:xfrm>
            <a:off x="3684930" y="1609534"/>
            <a:ext cx="1785938" cy="1785938"/>
          </a:xfrm>
          <a:prstGeom prst="rect">
            <a:avLst/>
          </a:prstGeom>
        </p:spPr>
      </p:pic>
      <p:sp>
        <p:nvSpPr>
          <p:cNvPr id="6" name="TextBox 5">
            <a:extLst>
              <a:ext uri="{FF2B5EF4-FFF2-40B4-BE49-F238E27FC236}">
                <a16:creationId xmlns:a16="http://schemas.microsoft.com/office/drawing/2014/main" id="{34ED9409-7527-BFE9-3966-4866E50B9906}"/>
              </a:ext>
            </a:extLst>
          </p:cNvPr>
          <p:cNvSpPr txBox="1"/>
          <p:nvPr/>
        </p:nvSpPr>
        <p:spPr>
          <a:xfrm>
            <a:off x="1834551" y="4766197"/>
            <a:ext cx="5474898" cy="7386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Completing the survey will assist the DPRR in determining the effectiveness of training and will inform curriculum revisions during the next update cycle</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p>
        </p:txBody>
      </p:sp>
      <p:sp>
        <p:nvSpPr>
          <p:cNvPr id="3" name="TextBox 2">
            <a:extLst>
              <a:ext uri="{FF2B5EF4-FFF2-40B4-BE49-F238E27FC236}">
                <a16:creationId xmlns:a16="http://schemas.microsoft.com/office/drawing/2014/main" id="{738EE097-07D5-BDD6-B3B6-4CF6B23E9203}"/>
              </a:ext>
            </a:extLst>
          </p:cNvPr>
          <p:cNvSpPr txBox="1"/>
          <p:nvPr/>
        </p:nvSpPr>
        <p:spPr>
          <a:xfrm>
            <a:off x="1081432" y="5479694"/>
            <a:ext cx="6880468"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Arial" panose="020B0604020202020204" pitchFamily="34" charset="0"/>
                <a:ea typeface="Verdana" panose="020B0604030504040204" pitchFamily="34" charset="0"/>
                <a:cs typeface="Arial" panose="020B0604020202020204" pitchFamily="34" charset="0"/>
              </a:rPr>
              <a:t>If you will receive a +1 module after this Base module (</a:t>
            </a:r>
            <a:r>
              <a:rPr kumimoji="0" lang="en-US" sz="1400" b="0" i="1" u="none" strike="noStrike" kern="1200" cap="none" spc="0" normalizeH="0" baseline="0" noProof="0" dirty="0" err="1">
                <a:ln>
                  <a:noFill/>
                </a:ln>
                <a:solidFill>
                  <a:srgbClr val="FF0000"/>
                </a:solidFill>
                <a:effectLst/>
                <a:uLnTx/>
                <a:uFillTx/>
                <a:latin typeface="Arial" panose="020B0604020202020204" pitchFamily="34" charset="0"/>
                <a:ea typeface="Verdana" panose="020B0604030504040204" pitchFamily="34" charset="0"/>
                <a:cs typeface="Arial" panose="020B0604020202020204" pitchFamily="34" charset="0"/>
              </a:rPr>
              <a:t>i.e</a:t>
            </a:r>
            <a:r>
              <a:rPr kumimoji="0" lang="en-US" sz="1400" b="0" i="1" u="none" strike="noStrike" kern="1200" cap="none" spc="0" normalizeH="0" baseline="0" noProof="0" dirty="0">
                <a:ln>
                  <a:noFill/>
                </a:ln>
                <a:solidFill>
                  <a:srgbClr val="FF0000"/>
                </a:solidFill>
                <a:effectLst/>
                <a:uLnTx/>
                <a:uFillTx/>
                <a:latin typeface="Arial" panose="020B0604020202020204" pitchFamily="34" charset="0"/>
                <a:ea typeface="Verdana" panose="020B0604030504040204" pitchFamily="34" charset="0"/>
                <a:cs typeface="Arial" panose="020B0604020202020204" pitchFamily="34" charset="0"/>
              </a:rPr>
              <a:t>, Fighting Stigma, Active Listening, Practicing ACE), please complete the survey at the end of that +1 module</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Verdana" panose="020B0604030504040204" pitchFamily="34" charset="0"/>
                <a:cs typeface="Arial" panose="020B0604020202020204" pitchFamily="34" charset="0"/>
              </a:rPr>
              <a:t>.</a:t>
            </a:r>
          </a:p>
        </p:txBody>
      </p:sp>
    </p:spTree>
    <p:extLst>
      <p:ext uri="{BB962C8B-B14F-4D97-AF65-F5344CB8AC3E}">
        <p14:creationId xmlns:p14="http://schemas.microsoft.com/office/powerpoint/2010/main" val="36202130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2564915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24993951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3005553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263424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248557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1198673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1638740150"/>
      </p:ext>
    </p:extLst>
  </p:cSld>
  <p:clrMapOvr>
    <a:masterClrMapping/>
  </p:clrMapOvr>
</p:sld>
</file>

<file path=ppt/theme/theme1.xml><?xml version="1.0" encoding="utf-8"?>
<a:theme xmlns:a="http://schemas.openxmlformats.org/drawingml/2006/main" name="R2_Master_Template">
  <a:themeElements>
    <a:clrScheme name="R2 Color Palette">
      <a:dk1>
        <a:srgbClr val="000000"/>
      </a:dk1>
      <a:lt1>
        <a:srgbClr val="FFFFFF"/>
      </a:lt1>
      <a:dk2>
        <a:srgbClr val="77797B"/>
      </a:dk2>
      <a:lt2>
        <a:srgbClr val="FFFFFF"/>
      </a:lt2>
      <a:accent1>
        <a:srgbClr val="F4B71A"/>
      </a:accent1>
      <a:accent2>
        <a:srgbClr val="246199"/>
      </a:accent2>
      <a:accent3>
        <a:srgbClr val="622E71"/>
      </a:accent3>
      <a:accent4>
        <a:srgbClr val="7A993D"/>
      </a:accent4>
      <a:accent5>
        <a:srgbClr val="ED7C23"/>
      </a:accent5>
      <a:accent6>
        <a:srgbClr val="D8D8D8"/>
      </a:accent6>
      <a:hlink>
        <a:srgbClr val="005878"/>
      </a:hlink>
      <a:folHlink>
        <a:srgbClr val="00B0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ctive_Army_Dual-Situ_PowerPoint_Template" id="{119FEBCA-574F-464C-BDBF-00251169DA99}" vid="{756AE2AD-0DF1-4349-A1DA-9E22D0902ED3}"/>
    </a:ext>
  </a:extLst>
</a:theme>
</file>

<file path=ppt/theme/theme2.xml><?xml version="1.0" encoding="utf-8"?>
<a:theme xmlns:a="http://schemas.openxmlformats.org/drawingml/2006/main" name="OCPA Standard">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PA Standard" id="{351E6452-D553-476B-BBFE-11BDB542D6C4}" vid="{8D54A0D0-DA44-4923-9ECE-F6FE4EB811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4B4A03A0E64C44A8E988EB2CB598C0" ma:contentTypeVersion="22" ma:contentTypeDescription="Create a new document." ma:contentTypeScope="" ma:versionID="b237914407c16b4cfb6137fc007d4130">
  <xsd:schema xmlns:xsd="http://www.w3.org/2001/XMLSchema" xmlns:xs="http://www.w3.org/2001/XMLSchema" xmlns:p="http://schemas.microsoft.com/office/2006/metadata/properties" xmlns:ns2="6c1c2928-3507-491a-a0f7-900236e1cc95" xmlns:ns3="f8166263-dae4-4a19-bad3-fdbfda6298c2" targetNamespace="http://schemas.microsoft.com/office/2006/metadata/properties" ma:root="true" ma:fieldsID="4fe140e0d9ac4bddcac824c921ae2b3b" ns2:_="" ns3:_="">
    <xsd:import namespace="6c1c2928-3507-491a-a0f7-900236e1cc95"/>
    <xsd:import namespace="f8166263-dae4-4a19-bad3-fdbfda6298c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Notes" minOccurs="0"/>
                <xsd:element ref="ns2:l8d40799e5534d78979544709a60b2db" minOccurs="0"/>
                <xsd:element ref="ns2:MediaServiceLocation" minOccurs="0"/>
                <xsd:element ref="ns3:_dlc_DocId" minOccurs="0"/>
                <xsd:element ref="ns3:_dlc_DocIdUrl" minOccurs="0"/>
                <xsd:element ref="ns3:_dlc_DocIdPersistId"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1c2928-3507-491a-a0f7-900236e1cc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96d91ea-3614-492c-ae13-121a443a120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Notes" ma:index="20" nillable="true" ma:displayName="Notes" ma:format="Dropdown" ma:internalName="Notes">
      <xsd:simpleType>
        <xsd:restriction base="dms:Note">
          <xsd:maxLength value="255"/>
        </xsd:restriction>
      </xsd:simpleType>
    </xsd:element>
    <xsd:element name="l8d40799e5534d78979544709a60b2db" ma:index="22" nillable="true" ma:taxonomy="true" ma:internalName="l8d40799e5534d78979544709a60b2db" ma:taxonomyFieldName="Tags" ma:displayName="Tags" ma:default="" ma:fieldId="{58d40799-e553-4d78-9795-44709a60b2db}" ma:sspId="c96d91ea-3614-492c-ae13-121a443a120e" ma:termSetId="d58293f0-10aa-41e1-bd7c-e6eed5d9360e" ma:anchorId="00000000-0000-0000-0000-000000000000" ma:open="fals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166263-dae4-4a19-bad3-fdbfda6298c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e39f073-137e-4687-8ab8-9cb3868d6b10}" ma:internalName="TaxCatchAll" ma:showField="CatchAllData" ma:web="f8166263-dae4-4a19-bad3-fdbfda6298c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_dlc_DocId" ma:index="24" nillable="true" ma:displayName="Document ID Value" ma:description="The value of the document ID assigned to this item." ma:indexed="true" ma:internalName="_dlc_DocId" ma:readOnly="true">
      <xsd:simpleType>
        <xsd:restriction base="dms:Text"/>
      </xsd:simpleType>
    </xsd:element>
    <xsd:element name="_dlc_DocIdUrl" ma:index="2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6"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6c1c2928-3507-491a-a0f7-900236e1cc95">
      <Terms xmlns="http://schemas.microsoft.com/office/infopath/2007/PartnerControls"/>
    </lcf76f155ced4ddcb4097134ff3c332f>
    <Notes xmlns="6c1c2928-3507-491a-a0f7-900236e1cc95" xsi:nil="true"/>
    <TaxCatchAll xmlns="f8166263-dae4-4a19-bad3-fdbfda6298c2" xsi:nil="true"/>
    <l8d40799e5534d78979544709a60b2db xmlns="6c1c2928-3507-491a-a0f7-900236e1cc95">
      <Terms xmlns="http://schemas.microsoft.com/office/infopath/2007/PartnerControls"/>
    </l8d40799e5534d78979544709a60b2db>
    <_dlc_DocId xmlns="f8166263-dae4-4a19-bad3-fdbfda6298c2">6ECEFNF6QD26-1559382530-25263</_dlc_DocId>
    <_dlc_DocIdUrl xmlns="f8166263-dae4-4a19-bad3-fdbfda6298c2">
      <Url>https://sctgov.sharepoint.us/sites/ARDOperations/_layouts/15/DocIdRedir.aspx?ID=6ECEFNF6QD26-1559382530-25263</Url>
      <Description>6ECEFNF6QD26-1559382530-25263</Description>
    </_dlc_DocIdUrl>
  </documentManagement>
</p:properties>
</file>

<file path=customXml/itemProps1.xml><?xml version="1.0" encoding="utf-8"?>
<ds:datastoreItem xmlns:ds="http://schemas.openxmlformats.org/officeDocument/2006/customXml" ds:itemID="{F76E3576-610F-4F80-996D-D3773C763267}"/>
</file>

<file path=customXml/itemProps2.xml><?xml version="1.0" encoding="utf-8"?>
<ds:datastoreItem xmlns:ds="http://schemas.openxmlformats.org/officeDocument/2006/customXml" ds:itemID="{DF1B0295-9E93-419E-BD42-E38604E4E6F0}"/>
</file>

<file path=customXml/itemProps3.xml><?xml version="1.0" encoding="utf-8"?>
<ds:datastoreItem xmlns:ds="http://schemas.openxmlformats.org/officeDocument/2006/customXml" ds:itemID="{398FD4C9-0EA6-401F-9D99-5E5FA5397291}"/>
</file>

<file path=customXml/itemProps4.xml><?xml version="1.0" encoding="utf-8"?>
<ds:datastoreItem xmlns:ds="http://schemas.openxmlformats.org/officeDocument/2006/customXml" ds:itemID="{A9CA101C-79D6-45BC-AF1E-E857642198CF}"/>
</file>

<file path=docProps/app.xml><?xml version="1.0" encoding="utf-8"?>
<Properties xmlns="http://schemas.openxmlformats.org/officeDocument/2006/extended-properties" xmlns:vt="http://schemas.openxmlformats.org/officeDocument/2006/docPropsVTypes">
  <Template/>
  <TotalTime>0</TotalTime>
  <Words>15134</Words>
  <Application>Microsoft Office PowerPoint</Application>
  <PresentationFormat>On-screen Show (4:3)</PresentationFormat>
  <Paragraphs>2852</Paragraphs>
  <Slides>55</Slides>
  <Notes>55</Notes>
  <HiddenSlides>33</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55</vt:i4>
      </vt:variant>
    </vt:vector>
  </HeadingPairs>
  <TitlesOfParts>
    <vt:vector size="69" baseType="lpstr">
      <vt:lpstr>Arial</vt:lpstr>
      <vt:lpstr>Arial 12</vt:lpstr>
      <vt:lpstr>Arial Black</vt:lpstr>
      <vt:lpstr>Arial Narrow</vt:lpstr>
      <vt:lpstr>Calibri</vt:lpstr>
      <vt:lpstr>Courier New</vt:lpstr>
      <vt:lpstr>Franklin Gothic Book</vt:lpstr>
      <vt:lpstr>Franklin Gothic Medium</vt:lpstr>
      <vt:lpstr>Garamond</vt:lpstr>
      <vt:lpstr>Impact</vt:lpstr>
      <vt:lpstr>Verdana</vt:lpstr>
      <vt:lpstr>Wingdings</vt:lpstr>
      <vt:lpstr>R2_Master_Template</vt:lpstr>
      <vt:lpstr>OCPA Standard</vt:lpstr>
      <vt:lpstr>Facilitator Guide: Trainer notes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Training Purpose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Talk with Your Soldier &amp; Each Other</vt:lpstr>
      <vt:lpstr>PowerPoint Presentation</vt:lpstr>
      <vt:lpstr>You are Equipped to Take Action!</vt:lpstr>
      <vt:lpstr>PowerPoint Presentation</vt:lpstr>
      <vt:lpstr>Post-Training Survey</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2023-08-30T18:10:39Z</dcterms:created>
  <dcterms:modified xsi:type="dcterms:W3CDTF">2023-09-18T22:48:42Z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0x010100674B4A03A0E64C44A8E988EB2CB598C0</vt:lpwstr>
  </property>
  <property fmtid="{D5CDD505-2E9C-101B-9397-08002B2CF9AE}" pid="3" name="_dlc_DocIdItemGuid">
    <vt:lpwstr>1d8f4930-6d10-4eca-b33a-8782b0002caa</vt:lpwstr>
  </property>
</Properties>
</file>